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7"/>
  </p:notesMasterIdLst>
  <p:sldIdLst>
    <p:sldId id="256" r:id="rId2"/>
    <p:sldId id="260" r:id="rId3"/>
    <p:sldId id="257" r:id="rId4"/>
    <p:sldId id="259" r:id="rId5"/>
    <p:sldId id="261" r:id="rId6"/>
    <p:sldId id="262" r:id="rId7"/>
    <p:sldId id="263" r:id="rId8"/>
    <p:sldId id="264" r:id="rId9"/>
    <p:sldId id="265" r:id="rId10"/>
    <p:sldId id="267" r:id="rId11"/>
    <p:sldId id="268" r:id="rId12"/>
    <p:sldId id="266" r:id="rId13"/>
    <p:sldId id="280" r:id="rId14"/>
    <p:sldId id="269" r:id="rId15"/>
    <p:sldId id="270" r:id="rId16"/>
    <p:sldId id="271" r:id="rId17"/>
    <p:sldId id="272" r:id="rId18"/>
    <p:sldId id="276" r:id="rId19"/>
    <p:sldId id="277" r:id="rId20"/>
    <p:sldId id="279" r:id="rId21"/>
    <p:sldId id="284" r:id="rId22"/>
    <p:sldId id="281" r:id="rId23"/>
    <p:sldId id="285" r:id="rId24"/>
    <p:sldId id="282" r:id="rId25"/>
    <p:sldId id="283" r:id="rId26"/>
    <p:sldId id="286" r:id="rId27"/>
    <p:sldId id="291" r:id="rId28"/>
    <p:sldId id="274" r:id="rId29"/>
    <p:sldId id="273" r:id="rId30"/>
    <p:sldId id="275" r:id="rId31"/>
    <p:sldId id="287" r:id="rId32"/>
    <p:sldId id="288" r:id="rId33"/>
    <p:sldId id="289" r:id="rId34"/>
    <p:sldId id="290"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82844" autoAdjust="0"/>
  </p:normalViewPr>
  <p:slideViewPr>
    <p:cSldViewPr snapToGrid="0">
      <p:cViewPr varScale="1">
        <p:scale>
          <a:sx n="94" d="100"/>
          <a:sy n="94" d="100"/>
        </p:scale>
        <p:origin x="160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9B676-0E1A-4C68-878A-F7AA5FB66B04}"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2F62030-6271-44DD-836A-4D23CCFD3A12}">
      <dgm:prSet/>
      <dgm:spPr/>
      <dgm:t>
        <a:bodyPr/>
        <a:lstStyle/>
        <a:p>
          <a:r>
            <a:rPr lang="en-US"/>
            <a:t>Geographical Locations and Network data is neglected for now</a:t>
          </a:r>
        </a:p>
      </dgm:t>
    </dgm:pt>
    <dgm:pt modelId="{2DBF5F1E-1B63-489C-8160-B971BC885F1C}" type="parTrans" cxnId="{74306F21-29F9-42AC-B9FB-252DE3EB9B6F}">
      <dgm:prSet/>
      <dgm:spPr/>
      <dgm:t>
        <a:bodyPr/>
        <a:lstStyle/>
        <a:p>
          <a:endParaRPr lang="en-US"/>
        </a:p>
      </dgm:t>
    </dgm:pt>
    <dgm:pt modelId="{EC4080A6-ADE0-489D-A0BB-D8A54AA05793}" type="sibTrans" cxnId="{74306F21-29F9-42AC-B9FB-252DE3EB9B6F}">
      <dgm:prSet/>
      <dgm:spPr/>
      <dgm:t>
        <a:bodyPr/>
        <a:lstStyle/>
        <a:p>
          <a:endParaRPr lang="en-US"/>
        </a:p>
      </dgm:t>
    </dgm:pt>
    <dgm:pt modelId="{8D9C0CA6-E811-4D9E-92FE-16113D558629}">
      <dgm:prSet/>
      <dgm:spPr/>
      <dgm:t>
        <a:bodyPr/>
        <a:lstStyle/>
        <a:p>
          <a:r>
            <a:rPr lang="en-US"/>
            <a:t>Quantitative Monetary Gain Analysis will not be considered in this report</a:t>
          </a:r>
        </a:p>
      </dgm:t>
    </dgm:pt>
    <dgm:pt modelId="{D3393094-E6D8-4C16-A7CB-2255A46BA46A}" type="parTrans" cxnId="{EDE481C5-318F-468F-BDEF-B2B8185FA036}">
      <dgm:prSet/>
      <dgm:spPr/>
      <dgm:t>
        <a:bodyPr/>
        <a:lstStyle/>
        <a:p>
          <a:endParaRPr lang="en-US"/>
        </a:p>
      </dgm:t>
    </dgm:pt>
    <dgm:pt modelId="{307767C9-FF6D-4534-A762-937611E7B851}" type="sibTrans" cxnId="{EDE481C5-318F-468F-BDEF-B2B8185FA036}">
      <dgm:prSet/>
      <dgm:spPr/>
      <dgm:t>
        <a:bodyPr/>
        <a:lstStyle/>
        <a:p>
          <a:endParaRPr lang="en-US"/>
        </a:p>
      </dgm:t>
    </dgm:pt>
    <dgm:pt modelId="{D9F451BE-B0B9-4D6C-A614-60CE3FCC6A23}">
      <dgm:prSet/>
      <dgm:spPr/>
      <dgm:t>
        <a:bodyPr/>
        <a:lstStyle/>
        <a:p>
          <a:r>
            <a:rPr lang="en-US"/>
            <a:t>Execution plan of expansion will not be included in the current study</a:t>
          </a:r>
        </a:p>
      </dgm:t>
    </dgm:pt>
    <dgm:pt modelId="{5C70B051-1182-41BA-AB0E-E95B1F74A861}" type="parTrans" cxnId="{DDA42E30-299D-4DDC-8685-0D50C711515C}">
      <dgm:prSet/>
      <dgm:spPr/>
      <dgm:t>
        <a:bodyPr/>
        <a:lstStyle/>
        <a:p>
          <a:endParaRPr lang="en-US"/>
        </a:p>
      </dgm:t>
    </dgm:pt>
    <dgm:pt modelId="{53D052A0-DA72-4B1B-A0E1-0578330B8031}" type="sibTrans" cxnId="{DDA42E30-299D-4DDC-8685-0D50C711515C}">
      <dgm:prSet/>
      <dgm:spPr/>
      <dgm:t>
        <a:bodyPr/>
        <a:lstStyle/>
        <a:p>
          <a:endParaRPr lang="en-US"/>
        </a:p>
      </dgm:t>
    </dgm:pt>
    <dgm:pt modelId="{D9376CAB-A0DF-40D3-AF6A-7768D588FE1D}">
      <dgm:prSet/>
      <dgm:spPr/>
      <dgm:t>
        <a:bodyPr/>
        <a:lstStyle/>
        <a:p>
          <a:r>
            <a:rPr lang="en-US" dirty="0"/>
            <a:t>Marketing and Advertising plans will also be ignored</a:t>
          </a:r>
        </a:p>
      </dgm:t>
    </dgm:pt>
    <dgm:pt modelId="{0B79B689-B170-4B28-9C7E-582E6D53656B}" type="parTrans" cxnId="{53DA979E-D744-498E-A764-DE4EDF5E4B0F}">
      <dgm:prSet/>
      <dgm:spPr/>
      <dgm:t>
        <a:bodyPr/>
        <a:lstStyle/>
        <a:p>
          <a:endParaRPr lang="en-US"/>
        </a:p>
      </dgm:t>
    </dgm:pt>
    <dgm:pt modelId="{18F3514A-38A6-4FEB-883D-DAD1CC3FBD89}" type="sibTrans" cxnId="{53DA979E-D744-498E-A764-DE4EDF5E4B0F}">
      <dgm:prSet/>
      <dgm:spPr/>
      <dgm:t>
        <a:bodyPr/>
        <a:lstStyle/>
        <a:p>
          <a:endParaRPr lang="en-US"/>
        </a:p>
      </dgm:t>
    </dgm:pt>
    <dgm:pt modelId="{A0FE23FD-B543-4391-8CC4-BD421A691E56}">
      <dgm:prSet/>
      <dgm:spPr/>
      <dgm:t>
        <a:bodyPr/>
        <a:lstStyle/>
        <a:p>
          <a:r>
            <a:rPr lang="en-US" dirty="0"/>
            <a:t>The comparisons will be done for 2017 and 2018 only</a:t>
          </a:r>
        </a:p>
      </dgm:t>
    </dgm:pt>
    <dgm:pt modelId="{9339AE33-83E3-4343-81BA-66D3AAACD3CC}" type="parTrans" cxnId="{D837518A-23B7-4F68-A140-B7B2C2DF79D4}">
      <dgm:prSet/>
      <dgm:spPr/>
      <dgm:t>
        <a:bodyPr/>
        <a:lstStyle/>
        <a:p>
          <a:endParaRPr lang="en-US"/>
        </a:p>
      </dgm:t>
    </dgm:pt>
    <dgm:pt modelId="{915FFE52-6894-46CD-8B5C-E3C4535A7AD9}" type="sibTrans" cxnId="{D837518A-23B7-4F68-A140-B7B2C2DF79D4}">
      <dgm:prSet/>
      <dgm:spPr/>
      <dgm:t>
        <a:bodyPr/>
        <a:lstStyle/>
        <a:p>
          <a:endParaRPr lang="en-US"/>
        </a:p>
      </dgm:t>
    </dgm:pt>
    <dgm:pt modelId="{8146FEBE-2B4A-4508-A81A-CE1411B3D811}">
      <dgm:prSet/>
      <dgm:spPr/>
      <dgm:t>
        <a:bodyPr/>
        <a:lstStyle/>
        <a:p>
          <a:r>
            <a:rPr lang="en-US" dirty="0"/>
            <a:t>Our analysis will be constrained by the given Data table only. No External Data will be considered</a:t>
          </a:r>
        </a:p>
      </dgm:t>
    </dgm:pt>
    <dgm:pt modelId="{4F054BE1-E3FF-4480-91EC-7212E57E369D}" type="parTrans" cxnId="{D14F9BD7-73DD-4E9F-85B6-F09D59BF4E3F}">
      <dgm:prSet/>
      <dgm:spPr/>
      <dgm:t>
        <a:bodyPr/>
        <a:lstStyle/>
        <a:p>
          <a:endParaRPr lang="en-US"/>
        </a:p>
      </dgm:t>
    </dgm:pt>
    <dgm:pt modelId="{9B829296-96C0-47EB-8631-971256B2E476}" type="sibTrans" cxnId="{D14F9BD7-73DD-4E9F-85B6-F09D59BF4E3F}">
      <dgm:prSet/>
      <dgm:spPr/>
      <dgm:t>
        <a:bodyPr/>
        <a:lstStyle/>
        <a:p>
          <a:endParaRPr lang="en-US"/>
        </a:p>
      </dgm:t>
    </dgm:pt>
    <dgm:pt modelId="{B372E1EC-4E76-4C38-8CA7-4930C2BCAF6A}" type="pres">
      <dgm:prSet presAssocID="{C299B676-0E1A-4C68-878A-F7AA5FB66B04}" presName="vert0" presStyleCnt="0">
        <dgm:presLayoutVars>
          <dgm:dir/>
          <dgm:animOne val="branch"/>
          <dgm:animLvl val="lvl"/>
        </dgm:presLayoutVars>
      </dgm:prSet>
      <dgm:spPr/>
    </dgm:pt>
    <dgm:pt modelId="{ED3105B3-10F2-4909-A51B-9C291E035A5B}" type="pres">
      <dgm:prSet presAssocID="{F2F62030-6271-44DD-836A-4D23CCFD3A12}" presName="thickLine" presStyleLbl="alignNode1" presStyleIdx="0" presStyleCnt="6"/>
      <dgm:spPr/>
    </dgm:pt>
    <dgm:pt modelId="{8D28865C-4E49-4F17-BB4A-E20477CA7B0A}" type="pres">
      <dgm:prSet presAssocID="{F2F62030-6271-44DD-836A-4D23CCFD3A12}" presName="horz1" presStyleCnt="0"/>
      <dgm:spPr/>
    </dgm:pt>
    <dgm:pt modelId="{69980F85-53E7-4CDA-A2C0-2054479CDE16}" type="pres">
      <dgm:prSet presAssocID="{F2F62030-6271-44DD-836A-4D23CCFD3A12}" presName="tx1" presStyleLbl="revTx" presStyleIdx="0" presStyleCnt="6"/>
      <dgm:spPr/>
    </dgm:pt>
    <dgm:pt modelId="{14263E3E-53FD-4DDA-8ECD-CC094AC8C11B}" type="pres">
      <dgm:prSet presAssocID="{F2F62030-6271-44DD-836A-4D23CCFD3A12}" presName="vert1" presStyleCnt="0"/>
      <dgm:spPr/>
    </dgm:pt>
    <dgm:pt modelId="{3B03D9B4-93AD-4AC9-A683-307339789577}" type="pres">
      <dgm:prSet presAssocID="{8D9C0CA6-E811-4D9E-92FE-16113D558629}" presName="thickLine" presStyleLbl="alignNode1" presStyleIdx="1" presStyleCnt="6"/>
      <dgm:spPr/>
    </dgm:pt>
    <dgm:pt modelId="{45D28010-7526-40A3-840A-3C5FA21E5BB0}" type="pres">
      <dgm:prSet presAssocID="{8D9C0CA6-E811-4D9E-92FE-16113D558629}" presName="horz1" presStyleCnt="0"/>
      <dgm:spPr/>
    </dgm:pt>
    <dgm:pt modelId="{DEA3C4F0-9D70-4D25-A185-9C382BA0AC46}" type="pres">
      <dgm:prSet presAssocID="{8D9C0CA6-E811-4D9E-92FE-16113D558629}" presName="tx1" presStyleLbl="revTx" presStyleIdx="1" presStyleCnt="6"/>
      <dgm:spPr/>
    </dgm:pt>
    <dgm:pt modelId="{8E8BFF2A-FE87-4172-80FA-68CA013F1A8E}" type="pres">
      <dgm:prSet presAssocID="{8D9C0CA6-E811-4D9E-92FE-16113D558629}" presName="vert1" presStyleCnt="0"/>
      <dgm:spPr/>
    </dgm:pt>
    <dgm:pt modelId="{D885C887-C75F-46CB-8E9D-293BC48D4D2E}" type="pres">
      <dgm:prSet presAssocID="{D9F451BE-B0B9-4D6C-A614-60CE3FCC6A23}" presName="thickLine" presStyleLbl="alignNode1" presStyleIdx="2" presStyleCnt="6"/>
      <dgm:spPr/>
    </dgm:pt>
    <dgm:pt modelId="{CA65DC83-0E37-47B6-A303-40E42961A82C}" type="pres">
      <dgm:prSet presAssocID="{D9F451BE-B0B9-4D6C-A614-60CE3FCC6A23}" presName="horz1" presStyleCnt="0"/>
      <dgm:spPr/>
    </dgm:pt>
    <dgm:pt modelId="{B6D19DD7-7A6B-490C-A6C4-0BE74AFF1882}" type="pres">
      <dgm:prSet presAssocID="{D9F451BE-B0B9-4D6C-A614-60CE3FCC6A23}" presName="tx1" presStyleLbl="revTx" presStyleIdx="2" presStyleCnt="6"/>
      <dgm:spPr/>
    </dgm:pt>
    <dgm:pt modelId="{3710D746-0D90-4F3E-8367-F6F5CD899BD0}" type="pres">
      <dgm:prSet presAssocID="{D9F451BE-B0B9-4D6C-A614-60CE3FCC6A23}" presName="vert1" presStyleCnt="0"/>
      <dgm:spPr/>
    </dgm:pt>
    <dgm:pt modelId="{B54D0CFA-46E9-4E73-9B06-20F31A5C5380}" type="pres">
      <dgm:prSet presAssocID="{D9376CAB-A0DF-40D3-AF6A-7768D588FE1D}" presName="thickLine" presStyleLbl="alignNode1" presStyleIdx="3" presStyleCnt="6"/>
      <dgm:spPr/>
    </dgm:pt>
    <dgm:pt modelId="{56D85069-243F-4001-B1BC-AF372E9404C1}" type="pres">
      <dgm:prSet presAssocID="{D9376CAB-A0DF-40D3-AF6A-7768D588FE1D}" presName="horz1" presStyleCnt="0"/>
      <dgm:spPr/>
    </dgm:pt>
    <dgm:pt modelId="{3EB36A1B-9B6A-42AE-80ED-E15985958D56}" type="pres">
      <dgm:prSet presAssocID="{D9376CAB-A0DF-40D3-AF6A-7768D588FE1D}" presName="tx1" presStyleLbl="revTx" presStyleIdx="3" presStyleCnt="6"/>
      <dgm:spPr/>
    </dgm:pt>
    <dgm:pt modelId="{F1A23F6C-B23B-4DAC-BCC8-81FC0EF83465}" type="pres">
      <dgm:prSet presAssocID="{D9376CAB-A0DF-40D3-AF6A-7768D588FE1D}" presName="vert1" presStyleCnt="0"/>
      <dgm:spPr/>
    </dgm:pt>
    <dgm:pt modelId="{5E853F4B-6E61-42BF-BE4C-CFC27EDBB7EB}" type="pres">
      <dgm:prSet presAssocID="{A0FE23FD-B543-4391-8CC4-BD421A691E56}" presName="thickLine" presStyleLbl="alignNode1" presStyleIdx="4" presStyleCnt="6"/>
      <dgm:spPr/>
    </dgm:pt>
    <dgm:pt modelId="{D0E448ED-DBDD-4685-841A-B635CAAE2370}" type="pres">
      <dgm:prSet presAssocID="{A0FE23FD-B543-4391-8CC4-BD421A691E56}" presName="horz1" presStyleCnt="0"/>
      <dgm:spPr/>
    </dgm:pt>
    <dgm:pt modelId="{0AB82B2C-3B21-4ECF-BD38-15EDD42CC3EB}" type="pres">
      <dgm:prSet presAssocID="{A0FE23FD-B543-4391-8CC4-BD421A691E56}" presName="tx1" presStyleLbl="revTx" presStyleIdx="4" presStyleCnt="6"/>
      <dgm:spPr/>
    </dgm:pt>
    <dgm:pt modelId="{3F956EC7-8DC2-4EA7-89A5-4BF975E11B28}" type="pres">
      <dgm:prSet presAssocID="{A0FE23FD-B543-4391-8CC4-BD421A691E56}" presName="vert1" presStyleCnt="0"/>
      <dgm:spPr/>
    </dgm:pt>
    <dgm:pt modelId="{CC470669-CF44-4DC0-B499-006C2ABE0F71}" type="pres">
      <dgm:prSet presAssocID="{8146FEBE-2B4A-4508-A81A-CE1411B3D811}" presName="thickLine" presStyleLbl="alignNode1" presStyleIdx="5" presStyleCnt="6"/>
      <dgm:spPr/>
    </dgm:pt>
    <dgm:pt modelId="{6743B64E-0EE6-449E-B9EA-961D07047DC7}" type="pres">
      <dgm:prSet presAssocID="{8146FEBE-2B4A-4508-A81A-CE1411B3D811}" presName="horz1" presStyleCnt="0"/>
      <dgm:spPr/>
    </dgm:pt>
    <dgm:pt modelId="{A715C9A0-9AFD-4D55-A0CE-A943E9F3181B}" type="pres">
      <dgm:prSet presAssocID="{8146FEBE-2B4A-4508-A81A-CE1411B3D811}" presName="tx1" presStyleLbl="revTx" presStyleIdx="5" presStyleCnt="6"/>
      <dgm:spPr/>
    </dgm:pt>
    <dgm:pt modelId="{6EAD6967-BE6B-42E3-9330-5F07ACE88E4A}" type="pres">
      <dgm:prSet presAssocID="{8146FEBE-2B4A-4508-A81A-CE1411B3D811}" presName="vert1" presStyleCnt="0"/>
      <dgm:spPr/>
    </dgm:pt>
  </dgm:ptLst>
  <dgm:cxnLst>
    <dgm:cxn modelId="{74306F21-29F9-42AC-B9FB-252DE3EB9B6F}" srcId="{C299B676-0E1A-4C68-878A-F7AA5FB66B04}" destId="{F2F62030-6271-44DD-836A-4D23CCFD3A12}" srcOrd="0" destOrd="0" parTransId="{2DBF5F1E-1B63-489C-8160-B971BC885F1C}" sibTransId="{EC4080A6-ADE0-489D-A0BB-D8A54AA05793}"/>
    <dgm:cxn modelId="{DDA42E30-299D-4DDC-8685-0D50C711515C}" srcId="{C299B676-0E1A-4C68-878A-F7AA5FB66B04}" destId="{D9F451BE-B0B9-4D6C-A614-60CE3FCC6A23}" srcOrd="2" destOrd="0" parTransId="{5C70B051-1182-41BA-AB0E-E95B1F74A861}" sibTransId="{53D052A0-DA72-4B1B-A0E1-0578330B8031}"/>
    <dgm:cxn modelId="{8693CC5D-F622-47B8-B35A-5DB16F7E41CF}" type="presOf" srcId="{D9F451BE-B0B9-4D6C-A614-60CE3FCC6A23}" destId="{B6D19DD7-7A6B-490C-A6C4-0BE74AFF1882}" srcOrd="0" destOrd="0" presId="urn:microsoft.com/office/officeart/2008/layout/LinedList"/>
    <dgm:cxn modelId="{24E29F87-5401-4C59-B022-DB0BCE361FF0}" type="presOf" srcId="{8146FEBE-2B4A-4508-A81A-CE1411B3D811}" destId="{A715C9A0-9AFD-4D55-A0CE-A943E9F3181B}" srcOrd="0" destOrd="0" presId="urn:microsoft.com/office/officeart/2008/layout/LinedList"/>
    <dgm:cxn modelId="{D837518A-23B7-4F68-A140-B7B2C2DF79D4}" srcId="{C299B676-0E1A-4C68-878A-F7AA5FB66B04}" destId="{A0FE23FD-B543-4391-8CC4-BD421A691E56}" srcOrd="4" destOrd="0" parTransId="{9339AE33-83E3-4343-81BA-66D3AAACD3CC}" sibTransId="{915FFE52-6894-46CD-8B5C-E3C4535A7AD9}"/>
    <dgm:cxn modelId="{F58C5197-37FC-4248-A985-A99B2ECBCF6B}" type="presOf" srcId="{A0FE23FD-B543-4391-8CC4-BD421A691E56}" destId="{0AB82B2C-3B21-4ECF-BD38-15EDD42CC3EB}" srcOrd="0" destOrd="0" presId="urn:microsoft.com/office/officeart/2008/layout/LinedList"/>
    <dgm:cxn modelId="{53DA979E-D744-498E-A764-DE4EDF5E4B0F}" srcId="{C299B676-0E1A-4C68-878A-F7AA5FB66B04}" destId="{D9376CAB-A0DF-40D3-AF6A-7768D588FE1D}" srcOrd="3" destOrd="0" parTransId="{0B79B689-B170-4B28-9C7E-582E6D53656B}" sibTransId="{18F3514A-38A6-4FEB-883D-DAD1CC3FBD89}"/>
    <dgm:cxn modelId="{1B0017A3-15DE-403F-92E6-953D511A692F}" type="presOf" srcId="{8D9C0CA6-E811-4D9E-92FE-16113D558629}" destId="{DEA3C4F0-9D70-4D25-A185-9C382BA0AC46}" srcOrd="0" destOrd="0" presId="urn:microsoft.com/office/officeart/2008/layout/LinedList"/>
    <dgm:cxn modelId="{B6C3DDB0-CA55-4FAD-A9E5-DA919C32F41F}" type="presOf" srcId="{C299B676-0E1A-4C68-878A-F7AA5FB66B04}" destId="{B372E1EC-4E76-4C38-8CA7-4930C2BCAF6A}" srcOrd="0" destOrd="0" presId="urn:microsoft.com/office/officeart/2008/layout/LinedList"/>
    <dgm:cxn modelId="{DB77F2C2-7860-4589-8F56-E861014C9AD5}" type="presOf" srcId="{F2F62030-6271-44DD-836A-4D23CCFD3A12}" destId="{69980F85-53E7-4CDA-A2C0-2054479CDE16}" srcOrd="0" destOrd="0" presId="urn:microsoft.com/office/officeart/2008/layout/LinedList"/>
    <dgm:cxn modelId="{EDE481C5-318F-468F-BDEF-B2B8185FA036}" srcId="{C299B676-0E1A-4C68-878A-F7AA5FB66B04}" destId="{8D9C0CA6-E811-4D9E-92FE-16113D558629}" srcOrd="1" destOrd="0" parTransId="{D3393094-E6D8-4C16-A7CB-2255A46BA46A}" sibTransId="{307767C9-FF6D-4534-A762-937611E7B851}"/>
    <dgm:cxn modelId="{D14F9BD7-73DD-4E9F-85B6-F09D59BF4E3F}" srcId="{C299B676-0E1A-4C68-878A-F7AA5FB66B04}" destId="{8146FEBE-2B4A-4508-A81A-CE1411B3D811}" srcOrd="5" destOrd="0" parTransId="{4F054BE1-E3FF-4480-91EC-7212E57E369D}" sibTransId="{9B829296-96C0-47EB-8631-971256B2E476}"/>
    <dgm:cxn modelId="{B64D82E8-8639-4974-9AB4-37F9D71C0402}" type="presOf" srcId="{D9376CAB-A0DF-40D3-AF6A-7768D588FE1D}" destId="{3EB36A1B-9B6A-42AE-80ED-E15985958D56}" srcOrd="0" destOrd="0" presId="urn:microsoft.com/office/officeart/2008/layout/LinedList"/>
    <dgm:cxn modelId="{CF8A912C-E2CD-4254-B5A8-87F586609A63}" type="presParOf" srcId="{B372E1EC-4E76-4C38-8CA7-4930C2BCAF6A}" destId="{ED3105B3-10F2-4909-A51B-9C291E035A5B}" srcOrd="0" destOrd="0" presId="urn:microsoft.com/office/officeart/2008/layout/LinedList"/>
    <dgm:cxn modelId="{7093EDAB-B4BC-4FC0-9330-69AABCBEE711}" type="presParOf" srcId="{B372E1EC-4E76-4C38-8CA7-4930C2BCAF6A}" destId="{8D28865C-4E49-4F17-BB4A-E20477CA7B0A}" srcOrd="1" destOrd="0" presId="urn:microsoft.com/office/officeart/2008/layout/LinedList"/>
    <dgm:cxn modelId="{00B2BCD5-1984-4235-9BD5-E5A4B020116C}" type="presParOf" srcId="{8D28865C-4E49-4F17-BB4A-E20477CA7B0A}" destId="{69980F85-53E7-4CDA-A2C0-2054479CDE16}" srcOrd="0" destOrd="0" presId="urn:microsoft.com/office/officeart/2008/layout/LinedList"/>
    <dgm:cxn modelId="{C02409F3-9CDD-42A1-91ED-57AF68D661A4}" type="presParOf" srcId="{8D28865C-4E49-4F17-BB4A-E20477CA7B0A}" destId="{14263E3E-53FD-4DDA-8ECD-CC094AC8C11B}" srcOrd="1" destOrd="0" presId="urn:microsoft.com/office/officeart/2008/layout/LinedList"/>
    <dgm:cxn modelId="{DB145880-DD79-4FEB-BDC2-FC5948894D78}" type="presParOf" srcId="{B372E1EC-4E76-4C38-8CA7-4930C2BCAF6A}" destId="{3B03D9B4-93AD-4AC9-A683-307339789577}" srcOrd="2" destOrd="0" presId="urn:microsoft.com/office/officeart/2008/layout/LinedList"/>
    <dgm:cxn modelId="{7811FA09-173B-46C4-A0F7-AA7096F71535}" type="presParOf" srcId="{B372E1EC-4E76-4C38-8CA7-4930C2BCAF6A}" destId="{45D28010-7526-40A3-840A-3C5FA21E5BB0}" srcOrd="3" destOrd="0" presId="urn:microsoft.com/office/officeart/2008/layout/LinedList"/>
    <dgm:cxn modelId="{D24FD246-13F8-4586-9482-18E08BBC8E2F}" type="presParOf" srcId="{45D28010-7526-40A3-840A-3C5FA21E5BB0}" destId="{DEA3C4F0-9D70-4D25-A185-9C382BA0AC46}" srcOrd="0" destOrd="0" presId="urn:microsoft.com/office/officeart/2008/layout/LinedList"/>
    <dgm:cxn modelId="{2BEB75F5-9A17-4504-B77B-DFF204ED0515}" type="presParOf" srcId="{45D28010-7526-40A3-840A-3C5FA21E5BB0}" destId="{8E8BFF2A-FE87-4172-80FA-68CA013F1A8E}" srcOrd="1" destOrd="0" presId="urn:microsoft.com/office/officeart/2008/layout/LinedList"/>
    <dgm:cxn modelId="{20F39AB9-1B77-4F04-B3C6-585E68C0576D}" type="presParOf" srcId="{B372E1EC-4E76-4C38-8CA7-4930C2BCAF6A}" destId="{D885C887-C75F-46CB-8E9D-293BC48D4D2E}" srcOrd="4" destOrd="0" presId="urn:microsoft.com/office/officeart/2008/layout/LinedList"/>
    <dgm:cxn modelId="{7E45BD46-2846-4E71-89E4-CEBBD3AEF1F3}" type="presParOf" srcId="{B372E1EC-4E76-4C38-8CA7-4930C2BCAF6A}" destId="{CA65DC83-0E37-47B6-A303-40E42961A82C}" srcOrd="5" destOrd="0" presId="urn:microsoft.com/office/officeart/2008/layout/LinedList"/>
    <dgm:cxn modelId="{5F2860A5-25A8-4A86-A69B-15AF2D007E5D}" type="presParOf" srcId="{CA65DC83-0E37-47B6-A303-40E42961A82C}" destId="{B6D19DD7-7A6B-490C-A6C4-0BE74AFF1882}" srcOrd="0" destOrd="0" presId="urn:microsoft.com/office/officeart/2008/layout/LinedList"/>
    <dgm:cxn modelId="{C5961E2A-F75B-4355-87DE-7090A0E25D96}" type="presParOf" srcId="{CA65DC83-0E37-47B6-A303-40E42961A82C}" destId="{3710D746-0D90-4F3E-8367-F6F5CD899BD0}" srcOrd="1" destOrd="0" presId="urn:microsoft.com/office/officeart/2008/layout/LinedList"/>
    <dgm:cxn modelId="{C2CEE782-D5BB-4C7F-93DF-603BB5380704}" type="presParOf" srcId="{B372E1EC-4E76-4C38-8CA7-4930C2BCAF6A}" destId="{B54D0CFA-46E9-4E73-9B06-20F31A5C5380}" srcOrd="6" destOrd="0" presId="urn:microsoft.com/office/officeart/2008/layout/LinedList"/>
    <dgm:cxn modelId="{EBCF0F50-AA60-485B-97F5-A9AA3C1EFFCC}" type="presParOf" srcId="{B372E1EC-4E76-4C38-8CA7-4930C2BCAF6A}" destId="{56D85069-243F-4001-B1BC-AF372E9404C1}" srcOrd="7" destOrd="0" presId="urn:microsoft.com/office/officeart/2008/layout/LinedList"/>
    <dgm:cxn modelId="{38B20B15-89ED-4D53-85CD-DBD71325D60B}" type="presParOf" srcId="{56D85069-243F-4001-B1BC-AF372E9404C1}" destId="{3EB36A1B-9B6A-42AE-80ED-E15985958D56}" srcOrd="0" destOrd="0" presId="urn:microsoft.com/office/officeart/2008/layout/LinedList"/>
    <dgm:cxn modelId="{2E940A01-6ABD-43D4-9A22-97F6272D14FC}" type="presParOf" srcId="{56D85069-243F-4001-B1BC-AF372E9404C1}" destId="{F1A23F6C-B23B-4DAC-BCC8-81FC0EF83465}" srcOrd="1" destOrd="0" presId="urn:microsoft.com/office/officeart/2008/layout/LinedList"/>
    <dgm:cxn modelId="{D316D91D-CB38-4362-8A8E-E9AE48D225E5}" type="presParOf" srcId="{B372E1EC-4E76-4C38-8CA7-4930C2BCAF6A}" destId="{5E853F4B-6E61-42BF-BE4C-CFC27EDBB7EB}" srcOrd="8" destOrd="0" presId="urn:microsoft.com/office/officeart/2008/layout/LinedList"/>
    <dgm:cxn modelId="{D27DDACF-4EE6-4DB4-BA6A-E0A8D46FE5D4}" type="presParOf" srcId="{B372E1EC-4E76-4C38-8CA7-4930C2BCAF6A}" destId="{D0E448ED-DBDD-4685-841A-B635CAAE2370}" srcOrd="9" destOrd="0" presId="urn:microsoft.com/office/officeart/2008/layout/LinedList"/>
    <dgm:cxn modelId="{9E41D62B-4A9C-442A-93D2-3679AC789124}" type="presParOf" srcId="{D0E448ED-DBDD-4685-841A-B635CAAE2370}" destId="{0AB82B2C-3B21-4ECF-BD38-15EDD42CC3EB}" srcOrd="0" destOrd="0" presId="urn:microsoft.com/office/officeart/2008/layout/LinedList"/>
    <dgm:cxn modelId="{336D8B96-F387-4FA7-8A2A-FC1CA2AAC915}" type="presParOf" srcId="{D0E448ED-DBDD-4685-841A-B635CAAE2370}" destId="{3F956EC7-8DC2-4EA7-89A5-4BF975E11B28}" srcOrd="1" destOrd="0" presId="urn:microsoft.com/office/officeart/2008/layout/LinedList"/>
    <dgm:cxn modelId="{A0D4F776-0FC6-46FE-AE48-C822EE1E453F}" type="presParOf" srcId="{B372E1EC-4E76-4C38-8CA7-4930C2BCAF6A}" destId="{CC470669-CF44-4DC0-B499-006C2ABE0F71}" srcOrd="10" destOrd="0" presId="urn:microsoft.com/office/officeart/2008/layout/LinedList"/>
    <dgm:cxn modelId="{04EA15F1-DFD9-4B0C-9624-3DF728FAB853}" type="presParOf" srcId="{B372E1EC-4E76-4C38-8CA7-4930C2BCAF6A}" destId="{6743B64E-0EE6-449E-B9EA-961D07047DC7}" srcOrd="11" destOrd="0" presId="urn:microsoft.com/office/officeart/2008/layout/LinedList"/>
    <dgm:cxn modelId="{F3FF6EA6-C7CF-4E48-8217-59801250DB9A}" type="presParOf" srcId="{6743B64E-0EE6-449E-B9EA-961D07047DC7}" destId="{A715C9A0-9AFD-4D55-A0CE-A943E9F3181B}" srcOrd="0" destOrd="0" presId="urn:microsoft.com/office/officeart/2008/layout/LinedList"/>
    <dgm:cxn modelId="{F4C050CB-BAAB-4B9E-A6CB-01B2E4029FB2}" type="presParOf" srcId="{6743B64E-0EE6-449E-B9EA-961D07047DC7}" destId="{6EAD6967-BE6B-42E3-9330-5F07ACE88E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E1A6CC-306A-4C8B-A9A6-0A81F97E754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E46573E-C8C6-4279-BE00-96A64281FAC3}">
      <dgm:prSet/>
      <dgm:spPr/>
      <dgm:t>
        <a:bodyPr/>
        <a:lstStyle/>
        <a:p>
          <a:r>
            <a:rPr lang="en-US"/>
            <a:t>Demand is highly seasonal and greatly affected by weather conditions, </a:t>
          </a:r>
        </a:p>
      </dgm:t>
    </dgm:pt>
    <dgm:pt modelId="{7D5B1825-F0B8-448D-A3F0-2864D3D0E047}" type="parTrans" cxnId="{995845A1-8A6D-4D84-9667-F2F327C1CEBF}">
      <dgm:prSet/>
      <dgm:spPr/>
      <dgm:t>
        <a:bodyPr/>
        <a:lstStyle/>
        <a:p>
          <a:endParaRPr lang="en-US"/>
        </a:p>
      </dgm:t>
    </dgm:pt>
    <dgm:pt modelId="{86B0C8B0-0D6E-4602-911E-B3B3430C07E2}" type="sibTrans" cxnId="{995845A1-8A6D-4D84-9667-F2F327C1CEBF}">
      <dgm:prSet/>
      <dgm:spPr/>
      <dgm:t>
        <a:bodyPr/>
        <a:lstStyle/>
        <a:p>
          <a:endParaRPr lang="en-US"/>
        </a:p>
      </dgm:t>
    </dgm:pt>
    <dgm:pt modelId="{69FE782C-6E7B-4C11-A287-B4D6137BC0E3}">
      <dgm:prSet/>
      <dgm:spPr/>
      <dgm:t>
        <a:bodyPr/>
        <a:lstStyle/>
        <a:p>
          <a:r>
            <a:rPr lang="en-US"/>
            <a:t>Obviously during rainy or windy days, very few rentals occur, except during the summer season</a:t>
          </a:r>
        </a:p>
      </dgm:t>
    </dgm:pt>
    <dgm:pt modelId="{EEC41F4B-AC6F-47C1-A535-19424920622B}" type="parTrans" cxnId="{7E2E7305-FC2B-448C-95DE-041BE52E794C}">
      <dgm:prSet/>
      <dgm:spPr/>
      <dgm:t>
        <a:bodyPr/>
        <a:lstStyle/>
        <a:p>
          <a:endParaRPr lang="en-US"/>
        </a:p>
      </dgm:t>
    </dgm:pt>
    <dgm:pt modelId="{945B1703-8B86-4192-867C-B5294C9066F0}" type="sibTrans" cxnId="{7E2E7305-FC2B-448C-95DE-041BE52E794C}">
      <dgm:prSet/>
      <dgm:spPr/>
      <dgm:t>
        <a:bodyPr/>
        <a:lstStyle/>
        <a:p>
          <a:endParaRPr lang="en-US"/>
        </a:p>
      </dgm:t>
    </dgm:pt>
    <dgm:pt modelId="{EFF44B2E-4736-4714-9EAE-B8E169290AD1}">
      <dgm:prSet/>
      <dgm:spPr/>
      <dgm:t>
        <a:bodyPr/>
        <a:lstStyle/>
        <a:p>
          <a:r>
            <a:rPr lang="en-US"/>
            <a:t>Promotional Offers could be performed to encourage rentals on bad weather and off seasons</a:t>
          </a:r>
        </a:p>
      </dgm:t>
    </dgm:pt>
    <dgm:pt modelId="{BDFDB403-CF75-4453-9742-8A26A41E0A15}" type="parTrans" cxnId="{3D4F63A9-0B45-4104-845E-693C62297DF7}">
      <dgm:prSet/>
      <dgm:spPr/>
      <dgm:t>
        <a:bodyPr/>
        <a:lstStyle/>
        <a:p>
          <a:endParaRPr lang="en-US"/>
        </a:p>
      </dgm:t>
    </dgm:pt>
    <dgm:pt modelId="{1B440239-DC81-4C6C-AC44-FC2955ACBEA1}" type="sibTrans" cxnId="{3D4F63A9-0B45-4104-845E-693C62297DF7}">
      <dgm:prSet/>
      <dgm:spPr/>
      <dgm:t>
        <a:bodyPr/>
        <a:lstStyle/>
        <a:p>
          <a:endParaRPr lang="en-US"/>
        </a:p>
      </dgm:t>
    </dgm:pt>
    <dgm:pt modelId="{44B08426-778F-4C0F-8632-97B65E84F7EF}" type="pres">
      <dgm:prSet presAssocID="{4CE1A6CC-306A-4C8B-A9A6-0A81F97E7545}" presName="outerComposite" presStyleCnt="0">
        <dgm:presLayoutVars>
          <dgm:chMax val="5"/>
          <dgm:dir/>
          <dgm:resizeHandles val="exact"/>
        </dgm:presLayoutVars>
      </dgm:prSet>
      <dgm:spPr/>
    </dgm:pt>
    <dgm:pt modelId="{AFE0563F-FE96-492B-9B5E-121C35524987}" type="pres">
      <dgm:prSet presAssocID="{4CE1A6CC-306A-4C8B-A9A6-0A81F97E7545}" presName="dummyMaxCanvas" presStyleCnt="0">
        <dgm:presLayoutVars/>
      </dgm:prSet>
      <dgm:spPr/>
    </dgm:pt>
    <dgm:pt modelId="{A69D16CF-2089-4A15-A78F-D16AB5B451CC}" type="pres">
      <dgm:prSet presAssocID="{4CE1A6CC-306A-4C8B-A9A6-0A81F97E7545}" presName="ThreeNodes_1" presStyleLbl="node1" presStyleIdx="0" presStyleCnt="3">
        <dgm:presLayoutVars>
          <dgm:bulletEnabled val="1"/>
        </dgm:presLayoutVars>
      </dgm:prSet>
      <dgm:spPr/>
    </dgm:pt>
    <dgm:pt modelId="{0419D086-EECA-4442-9B62-2EF6012508F6}" type="pres">
      <dgm:prSet presAssocID="{4CE1A6CC-306A-4C8B-A9A6-0A81F97E7545}" presName="ThreeNodes_2" presStyleLbl="node1" presStyleIdx="1" presStyleCnt="3">
        <dgm:presLayoutVars>
          <dgm:bulletEnabled val="1"/>
        </dgm:presLayoutVars>
      </dgm:prSet>
      <dgm:spPr/>
    </dgm:pt>
    <dgm:pt modelId="{EFBACE06-8E08-4118-991A-3AAEE6AB103C}" type="pres">
      <dgm:prSet presAssocID="{4CE1A6CC-306A-4C8B-A9A6-0A81F97E7545}" presName="ThreeNodes_3" presStyleLbl="node1" presStyleIdx="2" presStyleCnt="3">
        <dgm:presLayoutVars>
          <dgm:bulletEnabled val="1"/>
        </dgm:presLayoutVars>
      </dgm:prSet>
      <dgm:spPr/>
    </dgm:pt>
    <dgm:pt modelId="{6A646C8E-EC6E-4942-A1D3-5FFA0D4D5E6A}" type="pres">
      <dgm:prSet presAssocID="{4CE1A6CC-306A-4C8B-A9A6-0A81F97E7545}" presName="ThreeConn_1-2" presStyleLbl="fgAccFollowNode1" presStyleIdx="0" presStyleCnt="2">
        <dgm:presLayoutVars>
          <dgm:bulletEnabled val="1"/>
        </dgm:presLayoutVars>
      </dgm:prSet>
      <dgm:spPr/>
    </dgm:pt>
    <dgm:pt modelId="{EA892E12-090A-4C7C-8030-D4BD742B8ABF}" type="pres">
      <dgm:prSet presAssocID="{4CE1A6CC-306A-4C8B-A9A6-0A81F97E7545}" presName="ThreeConn_2-3" presStyleLbl="fgAccFollowNode1" presStyleIdx="1" presStyleCnt="2">
        <dgm:presLayoutVars>
          <dgm:bulletEnabled val="1"/>
        </dgm:presLayoutVars>
      </dgm:prSet>
      <dgm:spPr/>
    </dgm:pt>
    <dgm:pt modelId="{EF6E5051-B5C5-4543-A7DB-CAD784DA8E0F}" type="pres">
      <dgm:prSet presAssocID="{4CE1A6CC-306A-4C8B-A9A6-0A81F97E7545}" presName="ThreeNodes_1_text" presStyleLbl="node1" presStyleIdx="2" presStyleCnt="3">
        <dgm:presLayoutVars>
          <dgm:bulletEnabled val="1"/>
        </dgm:presLayoutVars>
      </dgm:prSet>
      <dgm:spPr/>
    </dgm:pt>
    <dgm:pt modelId="{4DDACCEC-6E8B-4B90-8884-5167AC5BD5C2}" type="pres">
      <dgm:prSet presAssocID="{4CE1A6CC-306A-4C8B-A9A6-0A81F97E7545}" presName="ThreeNodes_2_text" presStyleLbl="node1" presStyleIdx="2" presStyleCnt="3">
        <dgm:presLayoutVars>
          <dgm:bulletEnabled val="1"/>
        </dgm:presLayoutVars>
      </dgm:prSet>
      <dgm:spPr/>
    </dgm:pt>
    <dgm:pt modelId="{2824CFF8-238D-4A0C-A16E-308C10F72AAC}" type="pres">
      <dgm:prSet presAssocID="{4CE1A6CC-306A-4C8B-A9A6-0A81F97E7545}" presName="ThreeNodes_3_text" presStyleLbl="node1" presStyleIdx="2" presStyleCnt="3">
        <dgm:presLayoutVars>
          <dgm:bulletEnabled val="1"/>
        </dgm:presLayoutVars>
      </dgm:prSet>
      <dgm:spPr/>
    </dgm:pt>
  </dgm:ptLst>
  <dgm:cxnLst>
    <dgm:cxn modelId="{7E2E7305-FC2B-448C-95DE-041BE52E794C}" srcId="{4CE1A6CC-306A-4C8B-A9A6-0A81F97E7545}" destId="{69FE782C-6E7B-4C11-A287-B4D6137BC0E3}" srcOrd="1" destOrd="0" parTransId="{EEC41F4B-AC6F-47C1-A535-19424920622B}" sibTransId="{945B1703-8B86-4192-867C-B5294C9066F0}"/>
    <dgm:cxn modelId="{EA8E1E20-3892-45EA-9456-E28F8785756A}" type="presOf" srcId="{86B0C8B0-0D6E-4602-911E-B3B3430C07E2}" destId="{6A646C8E-EC6E-4942-A1D3-5FFA0D4D5E6A}" srcOrd="0" destOrd="0" presId="urn:microsoft.com/office/officeart/2005/8/layout/vProcess5"/>
    <dgm:cxn modelId="{8A762C24-D148-438B-9A99-C1D6985298A3}" type="presOf" srcId="{69FE782C-6E7B-4C11-A287-B4D6137BC0E3}" destId="{0419D086-EECA-4442-9B62-2EF6012508F6}" srcOrd="0" destOrd="0" presId="urn:microsoft.com/office/officeart/2005/8/layout/vProcess5"/>
    <dgm:cxn modelId="{761F9037-1047-4C5D-8352-24409C85C5CC}" type="presOf" srcId="{EFF44B2E-4736-4714-9EAE-B8E169290AD1}" destId="{2824CFF8-238D-4A0C-A16E-308C10F72AAC}" srcOrd="1" destOrd="0" presId="urn:microsoft.com/office/officeart/2005/8/layout/vProcess5"/>
    <dgm:cxn modelId="{1F01893F-0C18-471B-B30C-C098F532CA97}" type="presOf" srcId="{945B1703-8B86-4192-867C-B5294C9066F0}" destId="{EA892E12-090A-4C7C-8030-D4BD742B8ABF}" srcOrd="0" destOrd="0" presId="urn:microsoft.com/office/officeart/2005/8/layout/vProcess5"/>
    <dgm:cxn modelId="{2666B655-F491-4BFB-BC68-AC1C55D147CB}" type="presOf" srcId="{AE46573E-C8C6-4279-BE00-96A64281FAC3}" destId="{EF6E5051-B5C5-4543-A7DB-CAD784DA8E0F}" srcOrd="1" destOrd="0" presId="urn:microsoft.com/office/officeart/2005/8/layout/vProcess5"/>
    <dgm:cxn modelId="{589AEB89-A6AD-447D-B18B-F7DDF4FC5F34}" type="presOf" srcId="{69FE782C-6E7B-4C11-A287-B4D6137BC0E3}" destId="{4DDACCEC-6E8B-4B90-8884-5167AC5BD5C2}" srcOrd="1" destOrd="0" presId="urn:microsoft.com/office/officeart/2005/8/layout/vProcess5"/>
    <dgm:cxn modelId="{9FF1DF93-E037-411C-80EC-A95929BCD4D2}" type="presOf" srcId="{AE46573E-C8C6-4279-BE00-96A64281FAC3}" destId="{A69D16CF-2089-4A15-A78F-D16AB5B451CC}" srcOrd="0" destOrd="0" presId="urn:microsoft.com/office/officeart/2005/8/layout/vProcess5"/>
    <dgm:cxn modelId="{995845A1-8A6D-4D84-9667-F2F327C1CEBF}" srcId="{4CE1A6CC-306A-4C8B-A9A6-0A81F97E7545}" destId="{AE46573E-C8C6-4279-BE00-96A64281FAC3}" srcOrd="0" destOrd="0" parTransId="{7D5B1825-F0B8-448D-A3F0-2864D3D0E047}" sibTransId="{86B0C8B0-0D6E-4602-911E-B3B3430C07E2}"/>
    <dgm:cxn modelId="{3D4F63A9-0B45-4104-845E-693C62297DF7}" srcId="{4CE1A6CC-306A-4C8B-A9A6-0A81F97E7545}" destId="{EFF44B2E-4736-4714-9EAE-B8E169290AD1}" srcOrd="2" destOrd="0" parTransId="{BDFDB403-CF75-4453-9742-8A26A41E0A15}" sibTransId="{1B440239-DC81-4C6C-AC44-FC2955ACBEA1}"/>
    <dgm:cxn modelId="{A59FD1B2-D403-48B1-AB5C-B09AD633E23E}" type="presOf" srcId="{4CE1A6CC-306A-4C8B-A9A6-0A81F97E7545}" destId="{44B08426-778F-4C0F-8632-97B65E84F7EF}" srcOrd="0" destOrd="0" presId="urn:microsoft.com/office/officeart/2005/8/layout/vProcess5"/>
    <dgm:cxn modelId="{68C55CEC-D651-4431-9CD3-62FF03ED56F0}" type="presOf" srcId="{EFF44B2E-4736-4714-9EAE-B8E169290AD1}" destId="{EFBACE06-8E08-4118-991A-3AAEE6AB103C}" srcOrd="0" destOrd="0" presId="urn:microsoft.com/office/officeart/2005/8/layout/vProcess5"/>
    <dgm:cxn modelId="{F65AE384-997D-43C7-B82A-6434852BFBCC}" type="presParOf" srcId="{44B08426-778F-4C0F-8632-97B65E84F7EF}" destId="{AFE0563F-FE96-492B-9B5E-121C35524987}" srcOrd="0" destOrd="0" presId="urn:microsoft.com/office/officeart/2005/8/layout/vProcess5"/>
    <dgm:cxn modelId="{B74CE374-DA27-47E7-8138-09B41395FA48}" type="presParOf" srcId="{44B08426-778F-4C0F-8632-97B65E84F7EF}" destId="{A69D16CF-2089-4A15-A78F-D16AB5B451CC}" srcOrd="1" destOrd="0" presId="urn:microsoft.com/office/officeart/2005/8/layout/vProcess5"/>
    <dgm:cxn modelId="{33602F2D-62E8-4D6E-84A4-765D79785834}" type="presParOf" srcId="{44B08426-778F-4C0F-8632-97B65E84F7EF}" destId="{0419D086-EECA-4442-9B62-2EF6012508F6}" srcOrd="2" destOrd="0" presId="urn:microsoft.com/office/officeart/2005/8/layout/vProcess5"/>
    <dgm:cxn modelId="{55DFC2F7-28A1-4B2C-A775-6A9E074F16EE}" type="presParOf" srcId="{44B08426-778F-4C0F-8632-97B65E84F7EF}" destId="{EFBACE06-8E08-4118-991A-3AAEE6AB103C}" srcOrd="3" destOrd="0" presId="urn:microsoft.com/office/officeart/2005/8/layout/vProcess5"/>
    <dgm:cxn modelId="{41D504EB-68D8-4A23-9F31-834181264607}" type="presParOf" srcId="{44B08426-778F-4C0F-8632-97B65E84F7EF}" destId="{6A646C8E-EC6E-4942-A1D3-5FFA0D4D5E6A}" srcOrd="4" destOrd="0" presId="urn:microsoft.com/office/officeart/2005/8/layout/vProcess5"/>
    <dgm:cxn modelId="{F7D48B0F-448D-4465-AAAD-DBAD3EE67C86}" type="presParOf" srcId="{44B08426-778F-4C0F-8632-97B65E84F7EF}" destId="{EA892E12-090A-4C7C-8030-D4BD742B8ABF}" srcOrd="5" destOrd="0" presId="urn:microsoft.com/office/officeart/2005/8/layout/vProcess5"/>
    <dgm:cxn modelId="{71A5BEB5-3A26-4687-8505-CC296A3CD28C}" type="presParOf" srcId="{44B08426-778F-4C0F-8632-97B65E84F7EF}" destId="{EF6E5051-B5C5-4543-A7DB-CAD784DA8E0F}" srcOrd="6" destOrd="0" presId="urn:microsoft.com/office/officeart/2005/8/layout/vProcess5"/>
    <dgm:cxn modelId="{492AE52A-CF12-4883-AF9C-B1C9DD4B9796}" type="presParOf" srcId="{44B08426-778F-4C0F-8632-97B65E84F7EF}" destId="{4DDACCEC-6E8B-4B90-8884-5167AC5BD5C2}" srcOrd="7" destOrd="0" presId="urn:microsoft.com/office/officeart/2005/8/layout/vProcess5"/>
    <dgm:cxn modelId="{5E60C6D7-6E29-4397-A6F3-ABAEA1F2100A}" type="presParOf" srcId="{44B08426-778F-4C0F-8632-97B65E84F7EF}" destId="{2824CFF8-238D-4A0C-A16E-308C10F72AA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E159AF-DDCB-40FA-B2FE-B01BE27A30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F253A7-0383-4526-BE20-7672388BAA75}">
      <dgm:prSet/>
      <dgm:spPr/>
      <dgm:t>
        <a:bodyPr/>
        <a:lstStyle/>
        <a:p>
          <a:pPr>
            <a:lnSpc>
              <a:spcPct val="100000"/>
            </a:lnSpc>
            <a:defRPr cap="all"/>
          </a:pPr>
          <a:r>
            <a:rPr lang="en-US"/>
            <a:t>Weekdays have peak rentals are during work/school commuting</a:t>
          </a:r>
        </a:p>
      </dgm:t>
    </dgm:pt>
    <dgm:pt modelId="{256673E8-FA10-43C8-8D6A-8337DC3F90CD}" type="parTrans" cxnId="{9247C607-F268-4B1F-B6FA-6D5C24283128}">
      <dgm:prSet/>
      <dgm:spPr/>
      <dgm:t>
        <a:bodyPr/>
        <a:lstStyle/>
        <a:p>
          <a:endParaRPr lang="en-US"/>
        </a:p>
      </dgm:t>
    </dgm:pt>
    <dgm:pt modelId="{5C16B7C4-CDE1-4419-ACBC-D8E6459277A0}" type="sibTrans" cxnId="{9247C607-F268-4B1F-B6FA-6D5C24283128}">
      <dgm:prSet/>
      <dgm:spPr/>
      <dgm:t>
        <a:bodyPr/>
        <a:lstStyle/>
        <a:p>
          <a:endParaRPr lang="en-US"/>
        </a:p>
      </dgm:t>
    </dgm:pt>
    <dgm:pt modelId="{B618C338-254B-4150-B47D-2C2EB08CBD74}">
      <dgm:prSet/>
      <dgm:spPr/>
      <dgm:t>
        <a:bodyPr/>
        <a:lstStyle/>
        <a:p>
          <a:pPr>
            <a:lnSpc>
              <a:spcPct val="100000"/>
            </a:lnSpc>
            <a:defRPr cap="all"/>
          </a:pPr>
          <a:r>
            <a:rPr lang="en-US"/>
            <a:t>Weekends shows more recreational rentals, where peak times are around noon</a:t>
          </a:r>
        </a:p>
      </dgm:t>
    </dgm:pt>
    <dgm:pt modelId="{D19B976D-5736-4B92-B8E3-EBCE4AC1562A}" type="parTrans" cxnId="{500143F6-89D3-4211-81A2-1E83697E09C3}">
      <dgm:prSet/>
      <dgm:spPr/>
      <dgm:t>
        <a:bodyPr/>
        <a:lstStyle/>
        <a:p>
          <a:endParaRPr lang="en-US"/>
        </a:p>
      </dgm:t>
    </dgm:pt>
    <dgm:pt modelId="{9B6A27F9-639C-4630-8A21-5BB2ACC868AD}" type="sibTrans" cxnId="{500143F6-89D3-4211-81A2-1E83697E09C3}">
      <dgm:prSet/>
      <dgm:spPr/>
      <dgm:t>
        <a:bodyPr/>
        <a:lstStyle/>
        <a:p>
          <a:endParaRPr lang="en-US"/>
        </a:p>
      </dgm:t>
    </dgm:pt>
    <dgm:pt modelId="{A658C1C6-0BB7-425E-8FA4-7296332C41A0}">
      <dgm:prSet/>
      <dgm:spPr/>
      <dgm:t>
        <a:bodyPr/>
        <a:lstStyle/>
        <a:p>
          <a:pPr>
            <a:lnSpc>
              <a:spcPct val="100000"/>
            </a:lnSpc>
            <a:defRPr cap="all"/>
          </a:pPr>
          <a:r>
            <a:rPr lang="en-US"/>
            <a:t>Regardless most rentals are for commute</a:t>
          </a:r>
        </a:p>
      </dgm:t>
    </dgm:pt>
    <dgm:pt modelId="{F73B0DE9-0015-4227-9D68-0DEB7C695CB7}" type="parTrans" cxnId="{457B51A2-E0DE-4494-B458-B7FD6311C523}">
      <dgm:prSet/>
      <dgm:spPr/>
      <dgm:t>
        <a:bodyPr/>
        <a:lstStyle/>
        <a:p>
          <a:endParaRPr lang="en-US"/>
        </a:p>
      </dgm:t>
    </dgm:pt>
    <dgm:pt modelId="{893368E5-7271-41A7-8467-75558BEDD7EC}" type="sibTrans" cxnId="{457B51A2-E0DE-4494-B458-B7FD6311C523}">
      <dgm:prSet/>
      <dgm:spPr/>
      <dgm:t>
        <a:bodyPr/>
        <a:lstStyle/>
        <a:p>
          <a:endParaRPr lang="en-US"/>
        </a:p>
      </dgm:t>
    </dgm:pt>
    <dgm:pt modelId="{198AC6E1-29A8-440F-B2F3-E186FE555F0E}" type="pres">
      <dgm:prSet presAssocID="{84E159AF-DDCB-40FA-B2FE-B01BE27A30C2}" presName="root" presStyleCnt="0">
        <dgm:presLayoutVars>
          <dgm:dir/>
          <dgm:resizeHandles val="exact"/>
        </dgm:presLayoutVars>
      </dgm:prSet>
      <dgm:spPr/>
    </dgm:pt>
    <dgm:pt modelId="{328FCBB0-A1EA-4189-9BFE-8E3C7951439F}" type="pres">
      <dgm:prSet presAssocID="{F5F253A7-0383-4526-BE20-7672388BAA75}" presName="compNode" presStyleCnt="0"/>
      <dgm:spPr/>
    </dgm:pt>
    <dgm:pt modelId="{DBC3894F-FFA8-40B2-9982-B429B184B527}" type="pres">
      <dgm:prSet presAssocID="{F5F253A7-0383-4526-BE20-7672388BAA75}" presName="iconBgRect" presStyleLbl="bgShp" presStyleIdx="0" presStyleCnt="3"/>
      <dgm:spPr/>
    </dgm:pt>
    <dgm:pt modelId="{EDBB81DD-80C7-4F25-961A-B48BD1D5E78C}" type="pres">
      <dgm:prSet presAssocID="{F5F253A7-0383-4526-BE20-7672388BAA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5E5C3277-05A4-48A5-96FD-96FF68A06082}" type="pres">
      <dgm:prSet presAssocID="{F5F253A7-0383-4526-BE20-7672388BAA75}" presName="spaceRect" presStyleCnt="0"/>
      <dgm:spPr/>
    </dgm:pt>
    <dgm:pt modelId="{12DCF6CA-D83B-47B5-9402-36A2EEF35684}" type="pres">
      <dgm:prSet presAssocID="{F5F253A7-0383-4526-BE20-7672388BAA75}" presName="textRect" presStyleLbl="revTx" presStyleIdx="0" presStyleCnt="3">
        <dgm:presLayoutVars>
          <dgm:chMax val="1"/>
          <dgm:chPref val="1"/>
        </dgm:presLayoutVars>
      </dgm:prSet>
      <dgm:spPr/>
    </dgm:pt>
    <dgm:pt modelId="{965A8F4C-8888-4D9F-A05C-BCA8DE56983C}" type="pres">
      <dgm:prSet presAssocID="{5C16B7C4-CDE1-4419-ACBC-D8E6459277A0}" presName="sibTrans" presStyleCnt="0"/>
      <dgm:spPr/>
    </dgm:pt>
    <dgm:pt modelId="{07865904-BAB9-477C-B444-D4A670FF3722}" type="pres">
      <dgm:prSet presAssocID="{B618C338-254B-4150-B47D-2C2EB08CBD74}" presName="compNode" presStyleCnt="0"/>
      <dgm:spPr/>
    </dgm:pt>
    <dgm:pt modelId="{68031E8C-71FC-414C-9D30-D92CD0F69EE3}" type="pres">
      <dgm:prSet presAssocID="{B618C338-254B-4150-B47D-2C2EB08CBD74}" presName="iconBgRect" presStyleLbl="bgShp" presStyleIdx="1" presStyleCnt="3"/>
      <dgm:spPr/>
    </dgm:pt>
    <dgm:pt modelId="{89371904-EB4B-4887-8E2F-C3889ADF813A}" type="pres">
      <dgm:prSet presAssocID="{B618C338-254B-4150-B47D-2C2EB08CBD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0004CB3F-2836-4413-A87A-A879E968CB84}" type="pres">
      <dgm:prSet presAssocID="{B618C338-254B-4150-B47D-2C2EB08CBD74}" presName="spaceRect" presStyleCnt="0"/>
      <dgm:spPr/>
    </dgm:pt>
    <dgm:pt modelId="{C0DAD042-11F0-47B0-A402-911AC565BD64}" type="pres">
      <dgm:prSet presAssocID="{B618C338-254B-4150-B47D-2C2EB08CBD74}" presName="textRect" presStyleLbl="revTx" presStyleIdx="1" presStyleCnt="3">
        <dgm:presLayoutVars>
          <dgm:chMax val="1"/>
          <dgm:chPref val="1"/>
        </dgm:presLayoutVars>
      </dgm:prSet>
      <dgm:spPr/>
    </dgm:pt>
    <dgm:pt modelId="{9E9ADE03-21B4-4610-B623-99F85270B318}" type="pres">
      <dgm:prSet presAssocID="{9B6A27F9-639C-4630-8A21-5BB2ACC868AD}" presName="sibTrans" presStyleCnt="0"/>
      <dgm:spPr/>
    </dgm:pt>
    <dgm:pt modelId="{C24F4832-2A6E-4A06-84FB-0578CB4E7818}" type="pres">
      <dgm:prSet presAssocID="{A658C1C6-0BB7-425E-8FA4-7296332C41A0}" presName="compNode" presStyleCnt="0"/>
      <dgm:spPr/>
    </dgm:pt>
    <dgm:pt modelId="{6EE740D6-E522-4469-9BC8-8010D4D81B30}" type="pres">
      <dgm:prSet presAssocID="{A658C1C6-0BB7-425E-8FA4-7296332C41A0}" presName="iconBgRect" presStyleLbl="bgShp" presStyleIdx="2" presStyleCnt="3"/>
      <dgm:spPr/>
    </dgm:pt>
    <dgm:pt modelId="{D1766EA4-6255-4A7E-BD39-0D04D24A4E41}" type="pres">
      <dgm:prSet presAssocID="{A658C1C6-0BB7-425E-8FA4-7296332C41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AA95594E-56E9-4740-AB89-C1C1CF6A2438}" type="pres">
      <dgm:prSet presAssocID="{A658C1C6-0BB7-425E-8FA4-7296332C41A0}" presName="spaceRect" presStyleCnt="0"/>
      <dgm:spPr/>
    </dgm:pt>
    <dgm:pt modelId="{CF08EF1E-D399-496A-A874-CC7A7CDAFD1D}" type="pres">
      <dgm:prSet presAssocID="{A658C1C6-0BB7-425E-8FA4-7296332C41A0}" presName="textRect" presStyleLbl="revTx" presStyleIdx="2" presStyleCnt="3">
        <dgm:presLayoutVars>
          <dgm:chMax val="1"/>
          <dgm:chPref val="1"/>
        </dgm:presLayoutVars>
      </dgm:prSet>
      <dgm:spPr/>
    </dgm:pt>
  </dgm:ptLst>
  <dgm:cxnLst>
    <dgm:cxn modelId="{9247C607-F268-4B1F-B6FA-6D5C24283128}" srcId="{84E159AF-DDCB-40FA-B2FE-B01BE27A30C2}" destId="{F5F253A7-0383-4526-BE20-7672388BAA75}" srcOrd="0" destOrd="0" parTransId="{256673E8-FA10-43C8-8D6A-8337DC3F90CD}" sibTransId="{5C16B7C4-CDE1-4419-ACBC-D8E6459277A0}"/>
    <dgm:cxn modelId="{E9BBFA6A-7939-4283-B28A-832971E1BBB4}" type="presOf" srcId="{84E159AF-DDCB-40FA-B2FE-B01BE27A30C2}" destId="{198AC6E1-29A8-440F-B2F3-E186FE555F0E}" srcOrd="0" destOrd="0" presId="urn:microsoft.com/office/officeart/2018/5/layout/IconCircleLabelList"/>
    <dgm:cxn modelId="{A0B6AE4C-0DF5-4BB3-8B04-55E43180E122}" type="presOf" srcId="{A658C1C6-0BB7-425E-8FA4-7296332C41A0}" destId="{CF08EF1E-D399-496A-A874-CC7A7CDAFD1D}" srcOrd="0" destOrd="0" presId="urn:microsoft.com/office/officeart/2018/5/layout/IconCircleLabelList"/>
    <dgm:cxn modelId="{4753F591-3547-4DD1-BCBB-A13937F98233}" type="presOf" srcId="{B618C338-254B-4150-B47D-2C2EB08CBD74}" destId="{C0DAD042-11F0-47B0-A402-911AC565BD64}" srcOrd="0" destOrd="0" presId="urn:microsoft.com/office/officeart/2018/5/layout/IconCircleLabelList"/>
    <dgm:cxn modelId="{E97C3593-263C-4862-BD8A-3872D5B4C7D9}" type="presOf" srcId="{F5F253A7-0383-4526-BE20-7672388BAA75}" destId="{12DCF6CA-D83B-47B5-9402-36A2EEF35684}" srcOrd="0" destOrd="0" presId="urn:microsoft.com/office/officeart/2018/5/layout/IconCircleLabelList"/>
    <dgm:cxn modelId="{457B51A2-E0DE-4494-B458-B7FD6311C523}" srcId="{84E159AF-DDCB-40FA-B2FE-B01BE27A30C2}" destId="{A658C1C6-0BB7-425E-8FA4-7296332C41A0}" srcOrd="2" destOrd="0" parTransId="{F73B0DE9-0015-4227-9D68-0DEB7C695CB7}" sibTransId="{893368E5-7271-41A7-8467-75558BEDD7EC}"/>
    <dgm:cxn modelId="{500143F6-89D3-4211-81A2-1E83697E09C3}" srcId="{84E159AF-DDCB-40FA-B2FE-B01BE27A30C2}" destId="{B618C338-254B-4150-B47D-2C2EB08CBD74}" srcOrd="1" destOrd="0" parTransId="{D19B976D-5736-4B92-B8E3-EBCE4AC1562A}" sibTransId="{9B6A27F9-639C-4630-8A21-5BB2ACC868AD}"/>
    <dgm:cxn modelId="{79E674D4-C16E-4D69-8ED0-3F1437350808}" type="presParOf" srcId="{198AC6E1-29A8-440F-B2F3-E186FE555F0E}" destId="{328FCBB0-A1EA-4189-9BFE-8E3C7951439F}" srcOrd="0" destOrd="0" presId="urn:microsoft.com/office/officeart/2018/5/layout/IconCircleLabelList"/>
    <dgm:cxn modelId="{D88CE5BB-C94B-4CBE-9632-7896E89ECE6B}" type="presParOf" srcId="{328FCBB0-A1EA-4189-9BFE-8E3C7951439F}" destId="{DBC3894F-FFA8-40B2-9982-B429B184B527}" srcOrd="0" destOrd="0" presId="urn:microsoft.com/office/officeart/2018/5/layout/IconCircleLabelList"/>
    <dgm:cxn modelId="{0D72E643-3CA5-4671-A324-EE6729C6372D}" type="presParOf" srcId="{328FCBB0-A1EA-4189-9BFE-8E3C7951439F}" destId="{EDBB81DD-80C7-4F25-961A-B48BD1D5E78C}" srcOrd="1" destOrd="0" presId="urn:microsoft.com/office/officeart/2018/5/layout/IconCircleLabelList"/>
    <dgm:cxn modelId="{F42CB664-2380-4C25-A562-3A253CD6EE73}" type="presParOf" srcId="{328FCBB0-A1EA-4189-9BFE-8E3C7951439F}" destId="{5E5C3277-05A4-48A5-96FD-96FF68A06082}" srcOrd="2" destOrd="0" presId="urn:microsoft.com/office/officeart/2018/5/layout/IconCircleLabelList"/>
    <dgm:cxn modelId="{CB578AF4-4B87-4BCB-8CF3-52F621484ED2}" type="presParOf" srcId="{328FCBB0-A1EA-4189-9BFE-8E3C7951439F}" destId="{12DCF6CA-D83B-47B5-9402-36A2EEF35684}" srcOrd="3" destOrd="0" presId="urn:microsoft.com/office/officeart/2018/5/layout/IconCircleLabelList"/>
    <dgm:cxn modelId="{E0CF1621-A71E-4FF0-A102-257DFA613870}" type="presParOf" srcId="{198AC6E1-29A8-440F-B2F3-E186FE555F0E}" destId="{965A8F4C-8888-4D9F-A05C-BCA8DE56983C}" srcOrd="1" destOrd="0" presId="urn:microsoft.com/office/officeart/2018/5/layout/IconCircleLabelList"/>
    <dgm:cxn modelId="{5F64297D-FED7-4E34-912F-AAACB52B7271}" type="presParOf" srcId="{198AC6E1-29A8-440F-B2F3-E186FE555F0E}" destId="{07865904-BAB9-477C-B444-D4A670FF3722}" srcOrd="2" destOrd="0" presId="urn:microsoft.com/office/officeart/2018/5/layout/IconCircleLabelList"/>
    <dgm:cxn modelId="{9A9C57FC-7FB1-47DA-A4A4-B2EA777CA263}" type="presParOf" srcId="{07865904-BAB9-477C-B444-D4A670FF3722}" destId="{68031E8C-71FC-414C-9D30-D92CD0F69EE3}" srcOrd="0" destOrd="0" presId="urn:microsoft.com/office/officeart/2018/5/layout/IconCircleLabelList"/>
    <dgm:cxn modelId="{45AE8534-C27F-440E-AEDC-FF323C3105AC}" type="presParOf" srcId="{07865904-BAB9-477C-B444-D4A670FF3722}" destId="{89371904-EB4B-4887-8E2F-C3889ADF813A}" srcOrd="1" destOrd="0" presId="urn:microsoft.com/office/officeart/2018/5/layout/IconCircleLabelList"/>
    <dgm:cxn modelId="{A001EB20-97EF-420A-98F9-A8C73FDC0C18}" type="presParOf" srcId="{07865904-BAB9-477C-B444-D4A670FF3722}" destId="{0004CB3F-2836-4413-A87A-A879E968CB84}" srcOrd="2" destOrd="0" presId="urn:microsoft.com/office/officeart/2018/5/layout/IconCircleLabelList"/>
    <dgm:cxn modelId="{2D868645-A15F-4A42-938A-990678EAF109}" type="presParOf" srcId="{07865904-BAB9-477C-B444-D4A670FF3722}" destId="{C0DAD042-11F0-47B0-A402-911AC565BD64}" srcOrd="3" destOrd="0" presId="urn:microsoft.com/office/officeart/2018/5/layout/IconCircleLabelList"/>
    <dgm:cxn modelId="{36257ABA-0CF3-48F1-85A7-94E837FACE45}" type="presParOf" srcId="{198AC6E1-29A8-440F-B2F3-E186FE555F0E}" destId="{9E9ADE03-21B4-4610-B623-99F85270B318}" srcOrd="3" destOrd="0" presId="urn:microsoft.com/office/officeart/2018/5/layout/IconCircleLabelList"/>
    <dgm:cxn modelId="{AB787849-8575-4263-9567-1DFCCA4A4DA2}" type="presParOf" srcId="{198AC6E1-29A8-440F-B2F3-E186FE555F0E}" destId="{C24F4832-2A6E-4A06-84FB-0578CB4E7818}" srcOrd="4" destOrd="0" presId="urn:microsoft.com/office/officeart/2018/5/layout/IconCircleLabelList"/>
    <dgm:cxn modelId="{F34BA333-71F1-4A85-814F-6FFF397986BC}" type="presParOf" srcId="{C24F4832-2A6E-4A06-84FB-0578CB4E7818}" destId="{6EE740D6-E522-4469-9BC8-8010D4D81B30}" srcOrd="0" destOrd="0" presId="urn:microsoft.com/office/officeart/2018/5/layout/IconCircleLabelList"/>
    <dgm:cxn modelId="{2C5D203D-7DBB-4717-BF21-1FBB28410787}" type="presParOf" srcId="{C24F4832-2A6E-4A06-84FB-0578CB4E7818}" destId="{D1766EA4-6255-4A7E-BD39-0D04D24A4E41}" srcOrd="1" destOrd="0" presId="urn:microsoft.com/office/officeart/2018/5/layout/IconCircleLabelList"/>
    <dgm:cxn modelId="{F50ED61C-F368-4BD0-8F41-285719C33C7B}" type="presParOf" srcId="{C24F4832-2A6E-4A06-84FB-0578CB4E7818}" destId="{AA95594E-56E9-4740-AB89-C1C1CF6A2438}" srcOrd="2" destOrd="0" presId="urn:microsoft.com/office/officeart/2018/5/layout/IconCircleLabelList"/>
    <dgm:cxn modelId="{4B195349-7C30-4E81-86E4-81678DB0285C}" type="presParOf" srcId="{C24F4832-2A6E-4A06-84FB-0578CB4E7818}" destId="{CF08EF1E-D399-496A-A874-CC7A7CDAFD1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18B2D2-CC8C-47F4-B1DF-6F40F66BF42C}" type="doc">
      <dgm:prSet loTypeId="urn:microsoft.com/office/officeart/2016/7/layout/LinearArrowProcessNumbered" loCatId="process" qsTypeId="urn:microsoft.com/office/officeart/2005/8/quickstyle/simple1" qsCatId="simple" csTypeId="urn:microsoft.com/office/officeart/2005/8/colors/colorful5" csCatId="colorful"/>
      <dgm:spPr/>
      <dgm:t>
        <a:bodyPr/>
        <a:lstStyle/>
        <a:p>
          <a:endParaRPr lang="en-US"/>
        </a:p>
      </dgm:t>
    </dgm:pt>
    <dgm:pt modelId="{AFF145C5-B977-43AD-90B8-43629F144353}">
      <dgm:prSet/>
      <dgm:spPr/>
      <dgm:t>
        <a:bodyPr/>
        <a:lstStyle/>
        <a:p>
          <a:r>
            <a:rPr lang="en-US"/>
            <a:t>Take the whole dataset consisting of </a:t>
          </a:r>
          <a:r>
            <a:rPr lang="en-US" i="1"/>
            <a:t>d+1 dimensions</a:t>
          </a:r>
          <a:r>
            <a:rPr lang="en-US"/>
            <a:t> and ignore the labels such that our new dataset becomes </a:t>
          </a:r>
          <a:r>
            <a:rPr lang="en-US" i="1"/>
            <a:t>d dimensional.</a:t>
          </a:r>
          <a:endParaRPr lang="en-US"/>
        </a:p>
      </dgm:t>
    </dgm:pt>
    <dgm:pt modelId="{CEB1B3B1-40B7-4B25-9592-8BCF495EC72A}" type="parTrans" cxnId="{80E0A848-07B0-45F0-9A76-C80C8EF1DE9C}">
      <dgm:prSet/>
      <dgm:spPr/>
      <dgm:t>
        <a:bodyPr/>
        <a:lstStyle/>
        <a:p>
          <a:endParaRPr lang="en-US"/>
        </a:p>
      </dgm:t>
    </dgm:pt>
    <dgm:pt modelId="{2AE3B111-163B-4724-B395-B4BFAD55C6B4}" type="sibTrans" cxnId="{80E0A848-07B0-45F0-9A76-C80C8EF1DE9C}">
      <dgm:prSet phldrT="1" phldr="0"/>
      <dgm:spPr/>
      <dgm:t>
        <a:bodyPr/>
        <a:lstStyle/>
        <a:p>
          <a:r>
            <a:rPr lang="en-US"/>
            <a:t>1</a:t>
          </a:r>
        </a:p>
      </dgm:t>
    </dgm:pt>
    <dgm:pt modelId="{198CE466-A098-4883-A3FD-4479AE467599}">
      <dgm:prSet/>
      <dgm:spPr/>
      <dgm:t>
        <a:bodyPr/>
        <a:lstStyle/>
        <a:p>
          <a:r>
            <a:rPr lang="en-US"/>
            <a:t>Compute the </a:t>
          </a:r>
          <a:r>
            <a:rPr lang="en-US" i="1"/>
            <a:t>mean</a:t>
          </a:r>
          <a:r>
            <a:rPr lang="en-US"/>
            <a:t> for every dimension of the whole dataset.</a:t>
          </a:r>
        </a:p>
      </dgm:t>
    </dgm:pt>
    <dgm:pt modelId="{EDDA319F-522F-4962-96DF-F9996ADEA378}" type="parTrans" cxnId="{197EA0F5-BABA-455C-AC74-A6FE38DBD9BC}">
      <dgm:prSet/>
      <dgm:spPr/>
      <dgm:t>
        <a:bodyPr/>
        <a:lstStyle/>
        <a:p>
          <a:endParaRPr lang="en-US"/>
        </a:p>
      </dgm:t>
    </dgm:pt>
    <dgm:pt modelId="{AE89471B-24DA-4953-B15F-B2BE12D3E12F}" type="sibTrans" cxnId="{197EA0F5-BABA-455C-AC74-A6FE38DBD9BC}">
      <dgm:prSet phldrT="2" phldr="0"/>
      <dgm:spPr/>
      <dgm:t>
        <a:bodyPr/>
        <a:lstStyle/>
        <a:p>
          <a:r>
            <a:rPr lang="en-US"/>
            <a:t>2</a:t>
          </a:r>
        </a:p>
      </dgm:t>
    </dgm:pt>
    <dgm:pt modelId="{35C98AA8-50EA-4CE1-9272-E15A6843BBC5}">
      <dgm:prSet/>
      <dgm:spPr/>
      <dgm:t>
        <a:bodyPr/>
        <a:lstStyle/>
        <a:p>
          <a:r>
            <a:rPr lang="en-US"/>
            <a:t>Compute the </a:t>
          </a:r>
          <a:r>
            <a:rPr lang="en-US" i="1"/>
            <a:t>covariance matrix</a:t>
          </a:r>
          <a:r>
            <a:rPr lang="en-US"/>
            <a:t> of the whole dataset.</a:t>
          </a:r>
        </a:p>
      </dgm:t>
    </dgm:pt>
    <dgm:pt modelId="{3EC353EB-77BC-43F0-BC61-B4E6D373E1D6}" type="parTrans" cxnId="{12A23AB8-9608-42DE-9979-C8E4391335C5}">
      <dgm:prSet/>
      <dgm:spPr/>
      <dgm:t>
        <a:bodyPr/>
        <a:lstStyle/>
        <a:p>
          <a:endParaRPr lang="en-US"/>
        </a:p>
      </dgm:t>
    </dgm:pt>
    <dgm:pt modelId="{2359351D-3996-4A5F-A2DD-78ED4964A51C}" type="sibTrans" cxnId="{12A23AB8-9608-42DE-9979-C8E4391335C5}">
      <dgm:prSet phldrT="3" phldr="0"/>
      <dgm:spPr/>
      <dgm:t>
        <a:bodyPr/>
        <a:lstStyle/>
        <a:p>
          <a:r>
            <a:rPr lang="en-US"/>
            <a:t>3</a:t>
          </a:r>
        </a:p>
      </dgm:t>
    </dgm:pt>
    <dgm:pt modelId="{CAA9F5AD-DE29-42F8-87B7-F328567A8AD3}">
      <dgm:prSet/>
      <dgm:spPr/>
      <dgm:t>
        <a:bodyPr/>
        <a:lstStyle/>
        <a:p>
          <a:r>
            <a:rPr lang="en-US"/>
            <a:t>Compute </a:t>
          </a:r>
          <a:r>
            <a:rPr lang="en-US" i="1"/>
            <a:t>eigenvectors</a:t>
          </a:r>
          <a:r>
            <a:rPr lang="en-US"/>
            <a:t> and the corresponding </a:t>
          </a:r>
          <a:r>
            <a:rPr lang="en-US" i="1"/>
            <a:t>eigenvalues</a:t>
          </a:r>
          <a:r>
            <a:rPr lang="en-US"/>
            <a:t>.</a:t>
          </a:r>
        </a:p>
      </dgm:t>
    </dgm:pt>
    <dgm:pt modelId="{E0860580-EFFC-4404-96D3-7F7166784EFB}" type="parTrans" cxnId="{F7C2DB5B-6D06-416E-8DBA-790A6FDF2DEB}">
      <dgm:prSet/>
      <dgm:spPr/>
      <dgm:t>
        <a:bodyPr/>
        <a:lstStyle/>
        <a:p>
          <a:endParaRPr lang="en-US"/>
        </a:p>
      </dgm:t>
    </dgm:pt>
    <dgm:pt modelId="{DAC66937-4088-46EC-B855-A1377125D950}" type="sibTrans" cxnId="{F7C2DB5B-6D06-416E-8DBA-790A6FDF2DEB}">
      <dgm:prSet phldrT="4" phldr="0"/>
      <dgm:spPr/>
      <dgm:t>
        <a:bodyPr/>
        <a:lstStyle/>
        <a:p>
          <a:r>
            <a:rPr lang="en-US"/>
            <a:t>4</a:t>
          </a:r>
        </a:p>
      </dgm:t>
    </dgm:pt>
    <dgm:pt modelId="{2E4EEDAC-B6EC-410E-B950-9218513E8A3B}">
      <dgm:prSet/>
      <dgm:spPr/>
      <dgm:t>
        <a:bodyPr/>
        <a:lstStyle/>
        <a:p>
          <a:r>
            <a:rPr lang="en-US"/>
            <a:t>Sort the eigenvectors by decreasing eigenvalues and choose k eigenvectors with the largest eigenvalues to form a </a:t>
          </a:r>
          <a:r>
            <a:rPr lang="en-US" i="1"/>
            <a:t>d × k dimensional</a:t>
          </a:r>
          <a:r>
            <a:rPr lang="en-US"/>
            <a:t> matrix </a:t>
          </a:r>
          <a:r>
            <a:rPr lang="en-US" b="1"/>
            <a:t>W.</a:t>
          </a:r>
          <a:endParaRPr lang="en-US"/>
        </a:p>
      </dgm:t>
    </dgm:pt>
    <dgm:pt modelId="{9228A660-CBE7-4F56-9314-7E52F2256943}" type="parTrans" cxnId="{EF8F563A-1853-4FAC-9F7E-17EE4B2EC244}">
      <dgm:prSet/>
      <dgm:spPr/>
      <dgm:t>
        <a:bodyPr/>
        <a:lstStyle/>
        <a:p>
          <a:endParaRPr lang="en-US"/>
        </a:p>
      </dgm:t>
    </dgm:pt>
    <dgm:pt modelId="{39A3B2B8-25F0-4094-B90D-A51BBB48966D}" type="sibTrans" cxnId="{EF8F563A-1853-4FAC-9F7E-17EE4B2EC244}">
      <dgm:prSet phldrT="5" phldr="0"/>
      <dgm:spPr/>
      <dgm:t>
        <a:bodyPr/>
        <a:lstStyle/>
        <a:p>
          <a:r>
            <a:rPr lang="en-US"/>
            <a:t>5</a:t>
          </a:r>
        </a:p>
      </dgm:t>
    </dgm:pt>
    <dgm:pt modelId="{2777860F-E1CE-4832-BA19-05A5EB357242}">
      <dgm:prSet/>
      <dgm:spPr/>
      <dgm:t>
        <a:bodyPr/>
        <a:lstStyle/>
        <a:p>
          <a:r>
            <a:rPr lang="en-US"/>
            <a:t>Use this </a:t>
          </a:r>
          <a:r>
            <a:rPr lang="en-US" i="1"/>
            <a:t>d × k eigenvector matrix</a:t>
          </a:r>
          <a:r>
            <a:rPr lang="en-US"/>
            <a:t> to transform the samples onto the new subspace.</a:t>
          </a:r>
        </a:p>
      </dgm:t>
    </dgm:pt>
    <dgm:pt modelId="{F2C8BB4D-5D0E-44CC-9F4E-F5FAA97C847E}" type="parTrans" cxnId="{B89334E9-4863-426B-8559-A11ABC4A7E83}">
      <dgm:prSet/>
      <dgm:spPr/>
      <dgm:t>
        <a:bodyPr/>
        <a:lstStyle/>
        <a:p>
          <a:endParaRPr lang="en-US"/>
        </a:p>
      </dgm:t>
    </dgm:pt>
    <dgm:pt modelId="{9027AE65-4ED2-4013-B4EE-C1C7D6073CAB}" type="sibTrans" cxnId="{B89334E9-4863-426B-8559-A11ABC4A7E83}">
      <dgm:prSet phldrT="6" phldr="0"/>
      <dgm:spPr/>
      <dgm:t>
        <a:bodyPr/>
        <a:lstStyle/>
        <a:p>
          <a:r>
            <a:rPr lang="en-US"/>
            <a:t>6</a:t>
          </a:r>
        </a:p>
      </dgm:t>
    </dgm:pt>
    <dgm:pt modelId="{E716C3FF-381E-4469-B1EF-5E8D0C4F89B6}" type="pres">
      <dgm:prSet presAssocID="{C718B2D2-CC8C-47F4-B1DF-6F40F66BF42C}" presName="linearFlow" presStyleCnt="0">
        <dgm:presLayoutVars>
          <dgm:dir/>
          <dgm:animLvl val="lvl"/>
          <dgm:resizeHandles val="exact"/>
        </dgm:presLayoutVars>
      </dgm:prSet>
      <dgm:spPr/>
    </dgm:pt>
    <dgm:pt modelId="{1D889B4C-178C-41B9-9F0A-E00A6A5F6644}" type="pres">
      <dgm:prSet presAssocID="{AFF145C5-B977-43AD-90B8-43629F144353}" presName="compositeNode" presStyleCnt="0"/>
      <dgm:spPr/>
    </dgm:pt>
    <dgm:pt modelId="{BB65D169-A0EF-4ECE-A202-C54C8AD2C57A}" type="pres">
      <dgm:prSet presAssocID="{AFF145C5-B977-43AD-90B8-43629F144353}" presName="parTx" presStyleLbl="node1" presStyleIdx="0" presStyleCnt="0">
        <dgm:presLayoutVars>
          <dgm:chMax val="0"/>
          <dgm:chPref val="0"/>
          <dgm:bulletEnabled val="1"/>
        </dgm:presLayoutVars>
      </dgm:prSet>
      <dgm:spPr/>
    </dgm:pt>
    <dgm:pt modelId="{42D2DB1F-9A03-481C-B030-C461BCDC9617}" type="pres">
      <dgm:prSet presAssocID="{AFF145C5-B977-43AD-90B8-43629F144353}" presName="parSh" presStyleCnt="0"/>
      <dgm:spPr/>
    </dgm:pt>
    <dgm:pt modelId="{FD9B0D4B-F59A-4B4B-A7B5-F43866869B97}" type="pres">
      <dgm:prSet presAssocID="{AFF145C5-B977-43AD-90B8-43629F144353}" presName="lineNode" presStyleLbl="alignAccFollowNode1" presStyleIdx="0" presStyleCnt="18"/>
      <dgm:spPr/>
    </dgm:pt>
    <dgm:pt modelId="{B4666A5C-CDA9-4205-9EEB-8E9C34A63AFB}" type="pres">
      <dgm:prSet presAssocID="{AFF145C5-B977-43AD-90B8-43629F144353}" presName="lineArrowNode" presStyleLbl="alignAccFollowNode1" presStyleIdx="1" presStyleCnt="18"/>
      <dgm:spPr/>
    </dgm:pt>
    <dgm:pt modelId="{B186B038-8CD6-464A-BD14-C3F5ED986793}" type="pres">
      <dgm:prSet presAssocID="{2AE3B111-163B-4724-B395-B4BFAD55C6B4}" presName="sibTransNodeCircle" presStyleLbl="alignNode1" presStyleIdx="0" presStyleCnt="6">
        <dgm:presLayoutVars>
          <dgm:chMax val="0"/>
          <dgm:bulletEnabled/>
        </dgm:presLayoutVars>
      </dgm:prSet>
      <dgm:spPr/>
    </dgm:pt>
    <dgm:pt modelId="{506F7C9C-1813-4601-9460-D60795498075}" type="pres">
      <dgm:prSet presAssocID="{2AE3B111-163B-4724-B395-B4BFAD55C6B4}" presName="spacerBetweenCircleAndCallout" presStyleCnt="0">
        <dgm:presLayoutVars/>
      </dgm:prSet>
      <dgm:spPr/>
    </dgm:pt>
    <dgm:pt modelId="{2DAC9ED2-BA73-4243-A896-0B4C9428BEB8}" type="pres">
      <dgm:prSet presAssocID="{AFF145C5-B977-43AD-90B8-43629F144353}" presName="nodeText" presStyleLbl="alignAccFollowNode1" presStyleIdx="2" presStyleCnt="18">
        <dgm:presLayoutVars>
          <dgm:bulletEnabled val="1"/>
        </dgm:presLayoutVars>
      </dgm:prSet>
      <dgm:spPr/>
    </dgm:pt>
    <dgm:pt modelId="{1DD86735-8FCE-49DC-A3C6-AAB7F34EA831}" type="pres">
      <dgm:prSet presAssocID="{2AE3B111-163B-4724-B395-B4BFAD55C6B4}" presName="sibTransComposite" presStyleCnt="0"/>
      <dgm:spPr/>
    </dgm:pt>
    <dgm:pt modelId="{0B9BAE2A-8772-4342-9258-5C8C870EBB21}" type="pres">
      <dgm:prSet presAssocID="{198CE466-A098-4883-A3FD-4479AE467599}" presName="compositeNode" presStyleCnt="0"/>
      <dgm:spPr/>
    </dgm:pt>
    <dgm:pt modelId="{AD351124-53AA-4C3A-A51A-3135B246BA7A}" type="pres">
      <dgm:prSet presAssocID="{198CE466-A098-4883-A3FD-4479AE467599}" presName="parTx" presStyleLbl="node1" presStyleIdx="0" presStyleCnt="0">
        <dgm:presLayoutVars>
          <dgm:chMax val="0"/>
          <dgm:chPref val="0"/>
          <dgm:bulletEnabled val="1"/>
        </dgm:presLayoutVars>
      </dgm:prSet>
      <dgm:spPr/>
    </dgm:pt>
    <dgm:pt modelId="{6884E76B-CB30-4D59-8057-B1CE6CC7E878}" type="pres">
      <dgm:prSet presAssocID="{198CE466-A098-4883-A3FD-4479AE467599}" presName="parSh" presStyleCnt="0"/>
      <dgm:spPr/>
    </dgm:pt>
    <dgm:pt modelId="{FD912257-8E79-4167-88BC-CA475C761254}" type="pres">
      <dgm:prSet presAssocID="{198CE466-A098-4883-A3FD-4479AE467599}" presName="lineNode" presStyleLbl="alignAccFollowNode1" presStyleIdx="3" presStyleCnt="18"/>
      <dgm:spPr/>
    </dgm:pt>
    <dgm:pt modelId="{405C4296-FA1F-4917-AD85-5DBF77A3B236}" type="pres">
      <dgm:prSet presAssocID="{198CE466-A098-4883-A3FD-4479AE467599}" presName="lineArrowNode" presStyleLbl="alignAccFollowNode1" presStyleIdx="4" presStyleCnt="18"/>
      <dgm:spPr/>
    </dgm:pt>
    <dgm:pt modelId="{669938B3-4259-4B7C-9E6D-C7F7486A992E}" type="pres">
      <dgm:prSet presAssocID="{AE89471B-24DA-4953-B15F-B2BE12D3E12F}" presName="sibTransNodeCircle" presStyleLbl="alignNode1" presStyleIdx="1" presStyleCnt="6">
        <dgm:presLayoutVars>
          <dgm:chMax val="0"/>
          <dgm:bulletEnabled/>
        </dgm:presLayoutVars>
      </dgm:prSet>
      <dgm:spPr/>
    </dgm:pt>
    <dgm:pt modelId="{D7298D19-48C8-4509-A79F-506512704617}" type="pres">
      <dgm:prSet presAssocID="{AE89471B-24DA-4953-B15F-B2BE12D3E12F}" presName="spacerBetweenCircleAndCallout" presStyleCnt="0">
        <dgm:presLayoutVars/>
      </dgm:prSet>
      <dgm:spPr/>
    </dgm:pt>
    <dgm:pt modelId="{F471FE1A-C765-4D43-8C56-20842DF40BC2}" type="pres">
      <dgm:prSet presAssocID="{198CE466-A098-4883-A3FD-4479AE467599}" presName="nodeText" presStyleLbl="alignAccFollowNode1" presStyleIdx="5" presStyleCnt="18">
        <dgm:presLayoutVars>
          <dgm:bulletEnabled val="1"/>
        </dgm:presLayoutVars>
      </dgm:prSet>
      <dgm:spPr/>
    </dgm:pt>
    <dgm:pt modelId="{DD4A18FB-94E9-4767-A73B-D333D8FC309B}" type="pres">
      <dgm:prSet presAssocID="{AE89471B-24DA-4953-B15F-B2BE12D3E12F}" presName="sibTransComposite" presStyleCnt="0"/>
      <dgm:spPr/>
    </dgm:pt>
    <dgm:pt modelId="{8B191EAB-E7AD-4ABE-B0AD-5664D9020CCB}" type="pres">
      <dgm:prSet presAssocID="{35C98AA8-50EA-4CE1-9272-E15A6843BBC5}" presName="compositeNode" presStyleCnt="0"/>
      <dgm:spPr/>
    </dgm:pt>
    <dgm:pt modelId="{6D1BA656-AA7D-4AD7-B323-0B3390DEB593}" type="pres">
      <dgm:prSet presAssocID="{35C98AA8-50EA-4CE1-9272-E15A6843BBC5}" presName="parTx" presStyleLbl="node1" presStyleIdx="0" presStyleCnt="0">
        <dgm:presLayoutVars>
          <dgm:chMax val="0"/>
          <dgm:chPref val="0"/>
          <dgm:bulletEnabled val="1"/>
        </dgm:presLayoutVars>
      </dgm:prSet>
      <dgm:spPr/>
    </dgm:pt>
    <dgm:pt modelId="{D18C79F4-3352-477B-9DF4-05D6B224DE89}" type="pres">
      <dgm:prSet presAssocID="{35C98AA8-50EA-4CE1-9272-E15A6843BBC5}" presName="parSh" presStyleCnt="0"/>
      <dgm:spPr/>
    </dgm:pt>
    <dgm:pt modelId="{3BAEEBAB-0AD2-4648-95E8-FD55085087FA}" type="pres">
      <dgm:prSet presAssocID="{35C98AA8-50EA-4CE1-9272-E15A6843BBC5}" presName="lineNode" presStyleLbl="alignAccFollowNode1" presStyleIdx="6" presStyleCnt="18"/>
      <dgm:spPr/>
    </dgm:pt>
    <dgm:pt modelId="{806B0D87-E861-4505-8E91-93670E98664C}" type="pres">
      <dgm:prSet presAssocID="{35C98AA8-50EA-4CE1-9272-E15A6843BBC5}" presName="lineArrowNode" presStyleLbl="alignAccFollowNode1" presStyleIdx="7" presStyleCnt="18"/>
      <dgm:spPr/>
    </dgm:pt>
    <dgm:pt modelId="{454B82E9-0D19-4B72-AFAE-A59D8175A6A3}" type="pres">
      <dgm:prSet presAssocID="{2359351D-3996-4A5F-A2DD-78ED4964A51C}" presName="sibTransNodeCircle" presStyleLbl="alignNode1" presStyleIdx="2" presStyleCnt="6">
        <dgm:presLayoutVars>
          <dgm:chMax val="0"/>
          <dgm:bulletEnabled/>
        </dgm:presLayoutVars>
      </dgm:prSet>
      <dgm:spPr/>
    </dgm:pt>
    <dgm:pt modelId="{5E4E6998-90D8-4707-B461-E216F3AAE5B6}" type="pres">
      <dgm:prSet presAssocID="{2359351D-3996-4A5F-A2DD-78ED4964A51C}" presName="spacerBetweenCircleAndCallout" presStyleCnt="0">
        <dgm:presLayoutVars/>
      </dgm:prSet>
      <dgm:spPr/>
    </dgm:pt>
    <dgm:pt modelId="{85D26D13-417E-4135-9A44-48BE0FAEB764}" type="pres">
      <dgm:prSet presAssocID="{35C98AA8-50EA-4CE1-9272-E15A6843BBC5}" presName="nodeText" presStyleLbl="alignAccFollowNode1" presStyleIdx="8" presStyleCnt="18">
        <dgm:presLayoutVars>
          <dgm:bulletEnabled val="1"/>
        </dgm:presLayoutVars>
      </dgm:prSet>
      <dgm:spPr/>
    </dgm:pt>
    <dgm:pt modelId="{D77CD58F-B1A6-4499-8F3C-8E9BCE5DD506}" type="pres">
      <dgm:prSet presAssocID="{2359351D-3996-4A5F-A2DD-78ED4964A51C}" presName="sibTransComposite" presStyleCnt="0"/>
      <dgm:spPr/>
    </dgm:pt>
    <dgm:pt modelId="{8B05B71C-332B-4970-AB50-10870BB35AFC}" type="pres">
      <dgm:prSet presAssocID="{CAA9F5AD-DE29-42F8-87B7-F328567A8AD3}" presName="compositeNode" presStyleCnt="0"/>
      <dgm:spPr/>
    </dgm:pt>
    <dgm:pt modelId="{AB4BB33F-5D65-4682-BB54-DF60D8A95B42}" type="pres">
      <dgm:prSet presAssocID="{CAA9F5AD-DE29-42F8-87B7-F328567A8AD3}" presName="parTx" presStyleLbl="node1" presStyleIdx="0" presStyleCnt="0">
        <dgm:presLayoutVars>
          <dgm:chMax val="0"/>
          <dgm:chPref val="0"/>
          <dgm:bulletEnabled val="1"/>
        </dgm:presLayoutVars>
      </dgm:prSet>
      <dgm:spPr/>
    </dgm:pt>
    <dgm:pt modelId="{D02CAFD2-0AA4-4153-8491-CC37C0DCF9C9}" type="pres">
      <dgm:prSet presAssocID="{CAA9F5AD-DE29-42F8-87B7-F328567A8AD3}" presName="parSh" presStyleCnt="0"/>
      <dgm:spPr/>
    </dgm:pt>
    <dgm:pt modelId="{8FA3FBFF-25B4-45B4-8421-F5AE1D2DA0AC}" type="pres">
      <dgm:prSet presAssocID="{CAA9F5AD-DE29-42F8-87B7-F328567A8AD3}" presName="lineNode" presStyleLbl="alignAccFollowNode1" presStyleIdx="9" presStyleCnt="18"/>
      <dgm:spPr/>
    </dgm:pt>
    <dgm:pt modelId="{FF8A83BA-B194-4417-80F0-B11623634E09}" type="pres">
      <dgm:prSet presAssocID="{CAA9F5AD-DE29-42F8-87B7-F328567A8AD3}" presName="lineArrowNode" presStyleLbl="alignAccFollowNode1" presStyleIdx="10" presStyleCnt="18"/>
      <dgm:spPr/>
    </dgm:pt>
    <dgm:pt modelId="{1E4BCF0E-4068-48F6-B69F-069B831E789A}" type="pres">
      <dgm:prSet presAssocID="{DAC66937-4088-46EC-B855-A1377125D950}" presName="sibTransNodeCircle" presStyleLbl="alignNode1" presStyleIdx="3" presStyleCnt="6">
        <dgm:presLayoutVars>
          <dgm:chMax val="0"/>
          <dgm:bulletEnabled/>
        </dgm:presLayoutVars>
      </dgm:prSet>
      <dgm:spPr/>
    </dgm:pt>
    <dgm:pt modelId="{E6FFA230-4B1C-47E2-AC20-1BEE1516B75D}" type="pres">
      <dgm:prSet presAssocID="{DAC66937-4088-46EC-B855-A1377125D950}" presName="spacerBetweenCircleAndCallout" presStyleCnt="0">
        <dgm:presLayoutVars/>
      </dgm:prSet>
      <dgm:spPr/>
    </dgm:pt>
    <dgm:pt modelId="{540AF084-9885-4A67-BFB2-A96E2C274E6E}" type="pres">
      <dgm:prSet presAssocID="{CAA9F5AD-DE29-42F8-87B7-F328567A8AD3}" presName="nodeText" presStyleLbl="alignAccFollowNode1" presStyleIdx="11" presStyleCnt="18">
        <dgm:presLayoutVars>
          <dgm:bulletEnabled val="1"/>
        </dgm:presLayoutVars>
      </dgm:prSet>
      <dgm:spPr/>
    </dgm:pt>
    <dgm:pt modelId="{1EF7A097-D727-4360-9621-81DD1E1E24A6}" type="pres">
      <dgm:prSet presAssocID="{DAC66937-4088-46EC-B855-A1377125D950}" presName="sibTransComposite" presStyleCnt="0"/>
      <dgm:spPr/>
    </dgm:pt>
    <dgm:pt modelId="{FB98906D-ED34-4293-AD28-BE126616DC7D}" type="pres">
      <dgm:prSet presAssocID="{2E4EEDAC-B6EC-410E-B950-9218513E8A3B}" presName="compositeNode" presStyleCnt="0"/>
      <dgm:spPr/>
    </dgm:pt>
    <dgm:pt modelId="{B59DB4EC-282B-4E4A-8F18-E6DFBEFEAB9D}" type="pres">
      <dgm:prSet presAssocID="{2E4EEDAC-B6EC-410E-B950-9218513E8A3B}" presName="parTx" presStyleLbl="node1" presStyleIdx="0" presStyleCnt="0">
        <dgm:presLayoutVars>
          <dgm:chMax val="0"/>
          <dgm:chPref val="0"/>
          <dgm:bulletEnabled val="1"/>
        </dgm:presLayoutVars>
      </dgm:prSet>
      <dgm:spPr/>
    </dgm:pt>
    <dgm:pt modelId="{ADDF21CC-4C72-4E67-A323-4914E3C340CD}" type="pres">
      <dgm:prSet presAssocID="{2E4EEDAC-B6EC-410E-B950-9218513E8A3B}" presName="parSh" presStyleCnt="0"/>
      <dgm:spPr/>
    </dgm:pt>
    <dgm:pt modelId="{E0CF5C08-B5B7-480E-AA73-E7A46179B915}" type="pres">
      <dgm:prSet presAssocID="{2E4EEDAC-B6EC-410E-B950-9218513E8A3B}" presName="lineNode" presStyleLbl="alignAccFollowNode1" presStyleIdx="12" presStyleCnt="18"/>
      <dgm:spPr/>
    </dgm:pt>
    <dgm:pt modelId="{6B19FDF5-C175-44B4-825F-3935741E7AEE}" type="pres">
      <dgm:prSet presAssocID="{2E4EEDAC-B6EC-410E-B950-9218513E8A3B}" presName="lineArrowNode" presStyleLbl="alignAccFollowNode1" presStyleIdx="13" presStyleCnt="18"/>
      <dgm:spPr/>
    </dgm:pt>
    <dgm:pt modelId="{D7C60BAC-C613-4506-A153-73C21AFBB21B}" type="pres">
      <dgm:prSet presAssocID="{39A3B2B8-25F0-4094-B90D-A51BBB48966D}" presName="sibTransNodeCircle" presStyleLbl="alignNode1" presStyleIdx="4" presStyleCnt="6">
        <dgm:presLayoutVars>
          <dgm:chMax val="0"/>
          <dgm:bulletEnabled/>
        </dgm:presLayoutVars>
      </dgm:prSet>
      <dgm:spPr/>
    </dgm:pt>
    <dgm:pt modelId="{52C01F46-41C0-4486-8DF4-400739CAFDCA}" type="pres">
      <dgm:prSet presAssocID="{39A3B2B8-25F0-4094-B90D-A51BBB48966D}" presName="spacerBetweenCircleAndCallout" presStyleCnt="0">
        <dgm:presLayoutVars/>
      </dgm:prSet>
      <dgm:spPr/>
    </dgm:pt>
    <dgm:pt modelId="{43632679-F3BA-40F5-832A-5CC9FF4EFBE6}" type="pres">
      <dgm:prSet presAssocID="{2E4EEDAC-B6EC-410E-B950-9218513E8A3B}" presName="nodeText" presStyleLbl="alignAccFollowNode1" presStyleIdx="14" presStyleCnt="18">
        <dgm:presLayoutVars>
          <dgm:bulletEnabled val="1"/>
        </dgm:presLayoutVars>
      </dgm:prSet>
      <dgm:spPr/>
    </dgm:pt>
    <dgm:pt modelId="{56AD2EC5-6ACD-4DCC-A4E8-446E00D8B69B}" type="pres">
      <dgm:prSet presAssocID="{39A3B2B8-25F0-4094-B90D-A51BBB48966D}" presName="sibTransComposite" presStyleCnt="0"/>
      <dgm:spPr/>
    </dgm:pt>
    <dgm:pt modelId="{02D89A4A-29E5-4371-B798-531E32DF4ACE}" type="pres">
      <dgm:prSet presAssocID="{2777860F-E1CE-4832-BA19-05A5EB357242}" presName="compositeNode" presStyleCnt="0"/>
      <dgm:spPr/>
    </dgm:pt>
    <dgm:pt modelId="{0EEA8944-139F-46A3-B7E5-42B57F8E3A9C}" type="pres">
      <dgm:prSet presAssocID="{2777860F-E1CE-4832-BA19-05A5EB357242}" presName="parTx" presStyleLbl="node1" presStyleIdx="0" presStyleCnt="0">
        <dgm:presLayoutVars>
          <dgm:chMax val="0"/>
          <dgm:chPref val="0"/>
          <dgm:bulletEnabled val="1"/>
        </dgm:presLayoutVars>
      </dgm:prSet>
      <dgm:spPr/>
    </dgm:pt>
    <dgm:pt modelId="{BC15A259-6F40-4E83-83BE-8E5A17E94DBA}" type="pres">
      <dgm:prSet presAssocID="{2777860F-E1CE-4832-BA19-05A5EB357242}" presName="parSh" presStyleCnt="0"/>
      <dgm:spPr/>
    </dgm:pt>
    <dgm:pt modelId="{D3F2CA2F-C98F-4C34-99DE-4F467BD93667}" type="pres">
      <dgm:prSet presAssocID="{2777860F-E1CE-4832-BA19-05A5EB357242}" presName="lineNode" presStyleLbl="alignAccFollowNode1" presStyleIdx="15" presStyleCnt="18"/>
      <dgm:spPr/>
    </dgm:pt>
    <dgm:pt modelId="{9A3C0388-65D6-45AD-B3C6-B8DE9AB45D6F}" type="pres">
      <dgm:prSet presAssocID="{2777860F-E1CE-4832-BA19-05A5EB357242}" presName="lineArrowNode" presStyleLbl="alignAccFollowNode1" presStyleIdx="16" presStyleCnt="18"/>
      <dgm:spPr/>
    </dgm:pt>
    <dgm:pt modelId="{C6FB3A17-1662-420E-BEA9-8377159084CE}" type="pres">
      <dgm:prSet presAssocID="{9027AE65-4ED2-4013-B4EE-C1C7D6073CAB}" presName="sibTransNodeCircle" presStyleLbl="alignNode1" presStyleIdx="5" presStyleCnt="6">
        <dgm:presLayoutVars>
          <dgm:chMax val="0"/>
          <dgm:bulletEnabled/>
        </dgm:presLayoutVars>
      </dgm:prSet>
      <dgm:spPr/>
    </dgm:pt>
    <dgm:pt modelId="{8B0A24C2-E9CD-4955-AF0C-01A6BD12F033}" type="pres">
      <dgm:prSet presAssocID="{9027AE65-4ED2-4013-B4EE-C1C7D6073CAB}" presName="spacerBetweenCircleAndCallout" presStyleCnt="0">
        <dgm:presLayoutVars/>
      </dgm:prSet>
      <dgm:spPr/>
    </dgm:pt>
    <dgm:pt modelId="{E167D9DB-E8E6-451B-909F-C579F600392C}" type="pres">
      <dgm:prSet presAssocID="{2777860F-E1CE-4832-BA19-05A5EB357242}" presName="nodeText" presStyleLbl="alignAccFollowNode1" presStyleIdx="17" presStyleCnt="18">
        <dgm:presLayoutVars>
          <dgm:bulletEnabled val="1"/>
        </dgm:presLayoutVars>
      </dgm:prSet>
      <dgm:spPr/>
    </dgm:pt>
  </dgm:ptLst>
  <dgm:cxnLst>
    <dgm:cxn modelId="{907B7315-A439-460A-90DB-0BDB435291DD}" type="presOf" srcId="{AFF145C5-B977-43AD-90B8-43629F144353}" destId="{2DAC9ED2-BA73-4243-A896-0B4C9428BEB8}" srcOrd="0" destOrd="0" presId="urn:microsoft.com/office/officeart/2016/7/layout/LinearArrowProcessNumbered"/>
    <dgm:cxn modelId="{FD361217-4922-401D-8A48-C55888697255}" type="presOf" srcId="{2E4EEDAC-B6EC-410E-B950-9218513E8A3B}" destId="{43632679-F3BA-40F5-832A-5CC9FF4EFBE6}" srcOrd="0" destOrd="0" presId="urn:microsoft.com/office/officeart/2016/7/layout/LinearArrowProcessNumbered"/>
    <dgm:cxn modelId="{28A86419-A89D-41C6-BB21-CED3977DFF0B}" type="presOf" srcId="{198CE466-A098-4883-A3FD-4479AE467599}" destId="{F471FE1A-C765-4D43-8C56-20842DF40BC2}" srcOrd="0" destOrd="0" presId="urn:microsoft.com/office/officeart/2016/7/layout/LinearArrowProcessNumbered"/>
    <dgm:cxn modelId="{37FC951F-D996-4E43-B506-60D0C224278C}" type="presOf" srcId="{2359351D-3996-4A5F-A2DD-78ED4964A51C}" destId="{454B82E9-0D19-4B72-AFAE-A59D8175A6A3}" srcOrd="0" destOrd="0" presId="urn:microsoft.com/office/officeart/2016/7/layout/LinearArrowProcessNumbered"/>
    <dgm:cxn modelId="{EF8F563A-1853-4FAC-9F7E-17EE4B2EC244}" srcId="{C718B2D2-CC8C-47F4-B1DF-6F40F66BF42C}" destId="{2E4EEDAC-B6EC-410E-B950-9218513E8A3B}" srcOrd="4" destOrd="0" parTransId="{9228A660-CBE7-4F56-9314-7E52F2256943}" sibTransId="{39A3B2B8-25F0-4094-B90D-A51BBB48966D}"/>
    <dgm:cxn modelId="{F7C2DB5B-6D06-416E-8DBA-790A6FDF2DEB}" srcId="{C718B2D2-CC8C-47F4-B1DF-6F40F66BF42C}" destId="{CAA9F5AD-DE29-42F8-87B7-F328567A8AD3}" srcOrd="3" destOrd="0" parTransId="{E0860580-EFFC-4404-96D3-7F7166784EFB}" sibTransId="{DAC66937-4088-46EC-B855-A1377125D950}"/>
    <dgm:cxn modelId="{80E0A848-07B0-45F0-9A76-C80C8EF1DE9C}" srcId="{C718B2D2-CC8C-47F4-B1DF-6F40F66BF42C}" destId="{AFF145C5-B977-43AD-90B8-43629F144353}" srcOrd="0" destOrd="0" parTransId="{CEB1B3B1-40B7-4B25-9592-8BCF495EC72A}" sibTransId="{2AE3B111-163B-4724-B395-B4BFAD55C6B4}"/>
    <dgm:cxn modelId="{4682B58D-6F35-4028-8F2E-620029F70426}" type="presOf" srcId="{2AE3B111-163B-4724-B395-B4BFAD55C6B4}" destId="{B186B038-8CD6-464A-BD14-C3F5ED986793}" srcOrd="0" destOrd="0" presId="urn:microsoft.com/office/officeart/2016/7/layout/LinearArrowProcessNumbered"/>
    <dgm:cxn modelId="{12A23AB8-9608-42DE-9979-C8E4391335C5}" srcId="{C718B2D2-CC8C-47F4-B1DF-6F40F66BF42C}" destId="{35C98AA8-50EA-4CE1-9272-E15A6843BBC5}" srcOrd="2" destOrd="0" parTransId="{3EC353EB-77BC-43F0-BC61-B4E6D373E1D6}" sibTransId="{2359351D-3996-4A5F-A2DD-78ED4964A51C}"/>
    <dgm:cxn modelId="{C7A9BFC0-80E6-48D2-9222-48D3DCBFAB08}" type="presOf" srcId="{CAA9F5AD-DE29-42F8-87B7-F328567A8AD3}" destId="{540AF084-9885-4A67-BFB2-A96E2C274E6E}" srcOrd="0" destOrd="0" presId="urn:microsoft.com/office/officeart/2016/7/layout/LinearArrowProcessNumbered"/>
    <dgm:cxn modelId="{2A851FCC-2952-4261-B9A0-3271E1F889D4}" type="presOf" srcId="{9027AE65-4ED2-4013-B4EE-C1C7D6073CAB}" destId="{C6FB3A17-1662-420E-BEA9-8377159084CE}" srcOrd="0" destOrd="0" presId="urn:microsoft.com/office/officeart/2016/7/layout/LinearArrowProcessNumbered"/>
    <dgm:cxn modelId="{6B9458DD-5FAA-415D-8C4B-74A4A0E404F9}" type="presOf" srcId="{DAC66937-4088-46EC-B855-A1377125D950}" destId="{1E4BCF0E-4068-48F6-B69F-069B831E789A}" srcOrd="0" destOrd="0" presId="urn:microsoft.com/office/officeart/2016/7/layout/LinearArrowProcessNumbered"/>
    <dgm:cxn modelId="{B89334E9-4863-426B-8559-A11ABC4A7E83}" srcId="{C718B2D2-CC8C-47F4-B1DF-6F40F66BF42C}" destId="{2777860F-E1CE-4832-BA19-05A5EB357242}" srcOrd="5" destOrd="0" parTransId="{F2C8BB4D-5D0E-44CC-9F4E-F5FAA97C847E}" sibTransId="{9027AE65-4ED2-4013-B4EE-C1C7D6073CAB}"/>
    <dgm:cxn modelId="{CD7C8BEF-05C4-4AD0-BF03-D0B34DB42B10}" type="presOf" srcId="{C718B2D2-CC8C-47F4-B1DF-6F40F66BF42C}" destId="{E716C3FF-381E-4469-B1EF-5E8D0C4F89B6}" srcOrd="0" destOrd="0" presId="urn:microsoft.com/office/officeart/2016/7/layout/LinearArrowProcessNumbered"/>
    <dgm:cxn modelId="{E701A6F0-F979-4EEA-BB64-BEDC3D5688B8}" type="presOf" srcId="{AE89471B-24DA-4953-B15F-B2BE12D3E12F}" destId="{669938B3-4259-4B7C-9E6D-C7F7486A992E}" srcOrd="0" destOrd="0" presId="urn:microsoft.com/office/officeart/2016/7/layout/LinearArrowProcessNumbered"/>
    <dgm:cxn modelId="{4374CDF4-A2BE-4223-BD3D-914909D49AD1}" type="presOf" srcId="{35C98AA8-50EA-4CE1-9272-E15A6843BBC5}" destId="{85D26D13-417E-4135-9A44-48BE0FAEB764}" srcOrd="0" destOrd="0" presId="urn:microsoft.com/office/officeart/2016/7/layout/LinearArrowProcessNumbered"/>
    <dgm:cxn modelId="{197EA0F5-BABA-455C-AC74-A6FE38DBD9BC}" srcId="{C718B2D2-CC8C-47F4-B1DF-6F40F66BF42C}" destId="{198CE466-A098-4883-A3FD-4479AE467599}" srcOrd="1" destOrd="0" parTransId="{EDDA319F-522F-4962-96DF-F9996ADEA378}" sibTransId="{AE89471B-24DA-4953-B15F-B2BE12D3E12F}"/>
    <dgm:cxn modelId="{7D4209F6-CB80-4101-9908-AC117FE437FE}" type="presOf" srcId="{39A3B2B8-25F0-4094-B90D-A51BBB48966D}" destId="{D7C60BAC-C613-4506-A153-73C21AFBB21B}" srcOrd="0" destOrd="0" presId="urn:microsoft.com/office/officeart/2016/7/layout/LinearArrowProcessNumbered"/>
    <dgm:cxn modelId="{C12540FC-9885-4A49-82B6-B27F79AFD90D}" type="presOf" srcId="{2777860F-E1CE-4832-BA19-05A5EB357242}" destId="{E167D9DB-E8E6-451B-909F-C579F600392C}" srcOrd="0" destOrd="0" presId="urn:microsoft.com/office/officeart/2016/7/layout/LinearArrowProcessNumbered"/>
    <dgm:cxn modelId="{9D6A57BF-4B13-4096-98F6-20680E5C3946}" type="presParOf" srcId="{E716C3FF-381E-4469-B1EF-5E8D0C4F89B6}" destId="{1D889B4C-178C-41B9-9F0A-E00A6A5F6644}" srcOrd="0" destOrd="0" presId="urn:microsoft.com/office/officeart/2016/7/layout/LinearArrowProcessNumbered"/>
    <dgm:cxn modelId="{88068F44-07FA-4007-8C09-5CE002926DA7}" type="presParOf" srcId="{1D889B4C-178C-41B9-9F0A-E00A6A5F6644}" destId="{BB65D169-A0EF-4ECE-A202-C54C8AD2C57A}" srcOrd="0" destOrd="0" presId="urn:microsoft.com/office/officeart/2016/7/layout/LinearArrowProcessNumbered"/>
    <dgm:cxn modelId="{F1640B24-39DF-48A5-809C-06BEB0862C47}" type="presParOf" srcId="{1D889B4C-178C-41B9-9F0A-E00A6A5F6644}" destId="{42D2DB1F-9A03-481C-B030-C461BCDC9617}" srcOrd="1" destOrd="0" presId="urn:microsoft.com/office/officeart/2016/7/layout/LinearArrowProcessNumbered"/>
    <dgm:cxn modelId="{65E16FF2-D697-421D-BD41-0D1AF967511B}" type="presParOf" srcId="{42D2DB1F-9A03-481C-B030-C461BCDC9617}" destId="{FD9B0D4B-F59A-4B4B-A7B5-F43866869B97}" srcOrd="0" destOrd="0" presId="urn:microsoft.com/office/officeart/2016/7/layout/LinearArrowProcessNumbered"/>
    <dgm:cxn modelId="{17CAEC1A-4E8E-4CDC-B241-9C545D46E56E}" type="presParOf" srcId="{42D2DB1F-9A03-481C-B030-C461BCDC9617}" destId="{B4666A5C-CDA9-4205-9EEB-8E9C34A63AFB}" srcOrd="1" destOrd="0" presId="urn:microsoft.com/office/officeart/2016/7/layout/LinearArrowProcessNumbered"/>
    <dgm:cxn modelId="{DBE0C9D2-0839-40A1-8CE2-C807C0E8D01F}" type="presParOf" srcId="{42D2DB1F-9A03-481C-B030-C461BCDC9617}" destId="{B186B038-8CD6-464A-BD14-C3F5ED986793}" srcOrd="2" destOrd="0" presId="urn:microsoft.com/office/officeart/2016/7/layout/LinearArrowProcessNumbered"/>
    <dgm:cxn modelId="{00CF1020-154B-4BD4-9FFA-C9701D1A4FF6}" type="presParOf" srcId="{42D2DB1F-9A03-481C-B030-C461BCDC9617}" destId="{506F7C9C-1813-4601-9460-D60795498075}" srcOrd="3" destOrd="0" presId="urn:microsoft.com/office/officeart/2016/7/layout/LinearArrowProcessNumbered"/>
    <dgm:cxn modelId="{1F863928-4D51-4D1F-9416-04FB7745CAD9}" type="presParOf" srcId="{1D889B4C-178C-41B9-9F0A-E00A6A5F6644}" destId="{2DAC9ED2-BA73-4243-A896-0B4C9428BEB8}" srcOrd="2" destOrd="0" presId="urn:microsoft.com/office/officeart/2016/7/layout/LinearArrowProcessNumbered"/>
    <dgm:cxn modelId="{F2A77914-1264-468E-B41E-EF7DD6AE726E}" type="presParOf" srcId="{E716C3FF-381E-4469-B1EF-5E8D0C4F89B6}" destId="{1DD86735-8FCE-49DC-A3C6-AAB7F34EA831}" srcOrd="1" destOrd="0" presId="urn:microsoft.com/office/officeart/2016/7/layout/LinearArrowProcessNumbered"/>
    <dgm:cxn modelId="{7081F4F9-F23D-49E7-91E4-99067D38BD31}" type="presParOf" srcId="{E716C3FF-381E-4469-B1EF-5E8D0C4F89B6}" destId="{0B9BAE2A-8772-4342-9258-5C8C870EBB21}" srcOrd="2" destOrd="0" presId="urn:microsoft.com/office/officeart/2016/7/layout/LinearArrowProcessNumbered"/>
    <dgm:cxn modelId="{28DBEECE-DC40-4F3F-A6B7-5D69F447984E}" type="presParOf" srcId="{0B9BAE2A-8772-4342-9258-5C8C870EBB21}" destId="{AD351124-53AA-4C3A-A51A-3135B246BA7A}" srcOrd="0" destOrd="0" presId="urn:microsoft.com/office/officeart/2016/7/layout/LinearArrowProcessNumbered"/>
    <dgm:cxn modelId="{74A4686B-487E-42AD-80E1-6FE0A8599EB3}" type="presParOf" srcId="{0B9BAE2A-8772-4342-9258-5C8C870EBB21}" destId="{6884E76B-CB30-4D59-8057-B1CE6CC7E878}" srcOrd="1" destOrd="0" presId="urn:microsoft.com/office/officeart/2016/7/layout/LinearArrowProcessNumbered"/>
    <dgm:cxn modelId="{F0D95137-2C8B-4348-A650-73EDC7DF6F6A}" type="presParOf" srcId="{6884E76B-CB30-4D59-8057-B1CE6CC7E878}" destId="{FD912257-8E79-4167-88BC-CA475C761254}" srcOrd="0" destOrd="0" presId="urn:microsoft.com/office/officeart/2016/7/layout/LinearArrowProcessNumbered"/>
    <dgm:cxn modelId="{7202B878-A3C1-4876-878F-14D6D4CB6DA6}" type="presParOf" srcId="{6884E76B-CB30-4D59-8057-B1CE6CC7E878}" destId="{405C4296-FA1F-4917-AD85-5DBF77A3B236}" srcOrd="1" destOrd="0" presId="urn:microsoft.com/office/officeart/2016/7/layout/LinearArrowProcessNumbered"/>
    <dgm:cxn modelId="{3BFB4ABA-4423-4F6E-8F18-E5CCEDC41509}" type="presParOf" srcId="{6884E76B-CB30-4D59-8057-B1CE6CC7E878}" destId="{669938B3-4259-4B7C-9E6D-C7F7486A992E}" srcOrd="2" destOrd="0" presId="urn:microsoft.com/office/officeart/2016/7/layout/LinearArrowProcessNumbered"/>
    <dgm:cxn modelId="{1BB72418-2BCF-40F2-8749-A2AADF5A070A}" type="presParOf" srcId="{6884E76B-CB30-4D59-8057-B1CE6CC7E878}" destId="{D7298D19-48C8-4509-A79F-506512704617}" srcOrd="3" destOrd="0" presId="urn:microsoft.com/office/officeart/2016/7/layout/LinearArrowProcessNumbered"/>
    <dgm:cxn modelId="{3602F57C-CB72-4248-846C-48550AB01C38}" type="presParOf" srcId="{0B9BAE2A-8772-4342-9258-5C8C870EBB21}" destId="{F471FE1A-C765-4D43-8C56-20842DF40BC2}" srcOrd="2" destOrd="0" presId="urn:microsoft.com/office/officeart/2016/7/layout/LinearArrowProcessNumbered"/>
    <dgm:cxn modelId="{6EB666E3-A455-40DD-8976-D022566EB02D}" type="presParOf" srcId="{E716C3FF-381E-4469-B1EF-5E8D0C4F89B6}" destId="{DD4A18FB-94E9-4767-A73B-D333D8FC309B}" srcOrd="3" destOrd="0" presId="urn:microsoft.com/office/officeart/2016/7/layout/LinearArrowProcessNumbered"/>
    <dgm:cxn modelId="{F588D38C-0B0A-4DB1-996A-BA8A49DA770B}" type="presParOf" srcId="{E716C3FF-381E-4469-B1EF-5E8D0C4F89B6}" destId="{8B191EAB-E7AD-4ABE-B0AD-5664D9020CCB}" srcOrd="4" destOrd="0" presId="urn:microsoft.com/office/officeart/2016/7/layout/LinearArrowProcessNumbered"/>
    <dgm:cxn modelId="{4B271A41-F06D-4D63-9982-1654C1E7B64F}" type="presParOf" srcId="{8B191EAB-E7AD-4ABE-B0AD-5664D9020CCB}" destId="{6D1BA656-AA7D-4AD7-B323-0B3390DEB593}" srcOrd="0" destOrd="0" presId="urn:microsoft.com/office/officeart/2016/7/layout/LinearArrowProcessNumbered"/>
    <dgm:cxn modelId="{A53BA3A2-58EA-495F-9752-5AEBD92CB62C}" type="presParOf" srcId="{8B191EAB-E7AD-4ABE-B0AD-5664D9020CCB}" destId="{D18C79F4-3352-477B-9DF4-05D6B224DE89}" srcOrd="1" destOrd="0" presId="urn:microsoft.com/office/officeart/2016/7/layout/LinearArrowProcessNumbered"/>
    <dgm:cxn modelId="{43BF0721-C901-46AD-A006-BC356C525DFD}" type="presParOf" srcId="{D18C79F4-3352-477B-9DF4-05D6B224DE89}" destId="{3BAEEBAB-0AD2-4648-95E8-FD55085087FA}" srcOrd="0" destOrd="0" presId="urn:microsoft.com/office/officeart/2016/7/layout/LinearArrowProcessNumbered"/>
    <dgm:cxn modelId="{9F7B7EB9-9F8F-4FFD-8218-61EBD1C1588A}" type="presParOf" srcId="{D18C79F4-3352-477B-9DF4-05D6B224DE89}" destId="{806B0D87-E861-4505-8E91-93670E98664C}" srcOrd="1" destOrd="0" presId="urn:microsoft.com/office/officeart/2016/7/layout/LinearArrowProcessNumbered"/>
    <dgm:cxn modelId="{7113045E-0C5C-45D1-8E6C-85F8B473451B}" type="presParOf" srcId="{D18C79F4-3352-477B-9DF4-05D6B224DE89}" destId="{454B82E9-0D19-4B72-AFAE-A59D8175A6A3}" srcOrd="2" destOrd="0" presId="urn:microsoft.com/office/officeart/2016/7/layout/LinearArrowProcessNumbered"/>
    <dgm:cxn modelId="{7915FFF4-8BBA-49A4-8C55-2262F20A1791}" type="presParOf" srcId="{D18C79F4-3352-477B-9DF4-05D6B224DE89}" destId="{5E4E6998-90D8-4707-B461-E216F3AAE5B6}" srcOrd="3" destOrd="0" presId="urn:microsoft.com/office/officeart/2016/7/layout/LinearArrowProcessNumbered"/>
    <dgm:cxn modelId="{CA4A0D84-565C-45E9-B8EC-5BC0F980E218}" type="presParOf" srcId="{8B191EAB-E7AD-4ABE-B0AD-5664D9020CCB}" destId="{85D26D13-417E-4135-9A44-48BE0FAEB764}" srcOrd="2" destOrd="0" presId="urn:microsoft.com/office/officeart/2016/7/layout/LinearArrowProcessNumbered"/>
    <dgm:cxn modelId="{49EAFD28-81D1-4066-B14A-986570C9A325}" type="presParOf" srcId="{E716C3FF-381E-4469-B1EF-5E8D0C4F89B6}" destId="{D77CD58F-B1A6-4499-8F3C-8E9BCE5DD506}" srcOrd="5" destOrd="0" presId="urn:microsoft.com/office/officeart/2016/7/layout/LinearArrowProcessNumbered"/>
    <dgm:cxn modelId="{147799B2-5FF0-41E8-AF01-B5ABF9A06224}" type="presParOf" srcId="{E716C3FF-381E-4469-B1EF-5E8D0C4F89B6}" destId="{8B05B71C-332B-4970-AB50-10870BB35AFC}" srcOrd="6" destOrd="0" presId="urn:microsoft.com/office/officeart/2016/7/layout/LinearArrowProcessNumbered"/>
    <dgm:cxn modelId="{C49C6116-F919-4AF1-9259-F4F7C7ED8193}" type="presParOf" srcId="{8B05B71C-332B-4970-AB50-10870BB35AFC}" destId="{AB4BB33F-5D65-4682-BB54-DF60D8A95B42}" srcOrd="0" destOrd="0" presId="urn:microsoft.com/office/officeart/2016/7/layout/LinearArrowProcessNumbered"/>
    <dgm:cxn modelId="{0CFA3CF0-EBBC-414A-B26C-DBDCBBDBD07D}" type="presParOf" srcId="{8B05B71C-332B-4970-AB50-10870BB35AFC}" destId="{D02CAFD2-0AA4-4153-8491-CC37C0DCF9C9}" srcOrd="1" destOrd="0" presId="urn:microsoft.com/office/officeart/2016/7/layout/LinearArrowProcessNumbered"/>
    <dgm:cxn modelId="{FF9F4432-EC3E-4CB0-A718-342187066CE1}" type="presParOf" srcId="{D02CAFD2-0AA4-4153-8491-CC37C0DCF9C9}" destId="{8FA3FBFF-25B4-45B4-8421-F5AE1D2DA0AC}" srcOrd="0" destOrd="0" presId="urn:microsoft.com/office/officeart/2016/7/layout/LinearArrowProcessNumbered"/>
    <dgm:cxn modelId="{8B0B0909-46E0-4F75-BD51-CF67DB1E6F84}" type="presParOf" srcId="{D02CAFD2-0AA4-4153-8491-CC37C0DCF9C9}" destId="{FF8A83BA-B194-4417-80F0-B11623634E09}" srcOrd="1" destOrd="0" presId="urn:microsoft.com/office/officeart/2016/7/layout/LinearArrowProcessNumbered"/>
    <dgm:cxn modelId="{93C884AA-DFB7-422A-9193-B3568B56537E}" type="presParOf" srcId="{D02CAFD2-0AA4-4153-8491-CC37C0DCF9C9}" destId="{1E4BCF0E-4068-48F6-B69F-069B831E789A}" srcOrd="2" destOrd="0" presId="urn:microsoft.com/office/officeart/2016/7/layout/LinearArrowProcessNumbered"/>
    <dgm:cxn modelId="{49CD8AD6-05FA-413B-BA51-D6DD77061601}" type="presParOf" srcId="{D02CAFD2-0AA4-4153-8491-CC37C0DCF9C9}" destId="{E6FFA230-4B1C-47E2-AC20-1BEE1516B75D}" srcOrd="3" destOrd="0" presId="urn:microsoft.com/office/officeart/2016/7/layout/LinearArrowProcessNumbered"/>
    <dgm:cxn modelId="{8E15CC7C-595F-4613-839D-727761F8BBE0}" type="presParOf" srcId="{8B05B71C-332B-4970-AB50-10870BB35AFC}" destId="{540AF084-9885-4A67-BFB2-A96E2C274E6E}" srcOrd="2" destOrd="0" presId="urn:microsoft.com/office/officeart/2016/7/layout/LinearArrowProcessNumbered"/>
    <dgm:cxn modelId="{6AF34D0F-D9FF-4809-90A7-4DCD0EB1454A}" type="presParOf" srcId="{E716C3FF-381E-4469-B1EF-5E8D0C4F89B6}" destId="{1EF7A097-D727-4360-9621-81DD1E1E24A6}" srcOrd="7" destOrd="0" presId="urn:microsoft.com/office/officeart/2016/7/layout/LinearArrowProcessNumbered"/>
    <dgm:cxn modelId="{05DC178F-1BE4-40B1-893A-3B01BFC717F6}" type="presParOf" srcId="{E716C3FF-381E-4469-B1EF-5E8D0C4F89B6}" destId="{FB98906D-ED34-4293-AD28-BE126616DC7D}" srcOrd="8" destOrd="0" presId="urn:microsoft.com/office/officeart/2016/7/layout/LinearArrowProcessNumbered"/>
    <dgm:cxn modelId="{B70C96A4-2E5F-44AC-B77C-2629A046B827}" type="presParOf" srcId="{FB98906D-ED34-4293-AD28-BE126616DC7D}" destId="{B59DB4EC-282B-4E4A-8F18-E6DFBEFEAB9D}" srcOrd="0" destOrd="0" presId="urn:microsoft.com/office/officeart/2016/7/layout/LinearArrowProcessNumbered"/>
    <dgm:cxn modelId="{809EEE5B-C130-4DE4-9C08-B35CBA3CAAAB}" type="presParOf" srcId="{FB98906D-ED34-4293-AD28-BE126616DC7D}" destId="{ADDF21CC-4C72-4E67-A323-4914E3C340CD}" srcOrd="1" destOrd="0" presId="urn:microsoft.com/office/officeart/2016/7/layout/LinearArrowProcessNumbered"/>
    <dgm:cxn modelId="{17C62AF2-4E29-47D1-A3B5-10CC0768AB98}" type="presParOf" srcId="{ADDF21CC-4C72-4E67-A323-4914E3C340CD}" destId="{E0CF5C08-B5B7-480E-AA73-E7A46179B915}" srcOrd="0" destOrd="0" presId="urn:microsoft.com/office/officeart/2016/7/layout/LinearArrowProcessNumbered"/>
    <dgm:cxn modelId="{6FF1F3D0-8E75-48AD-942E-913E16D87911}" type="presParOf" srcId="{ADDF21CC-4C72-4E67-A323-4914E3C340CD}" destId="{6B19FDF5-C175-44B4-825F-3935741E7AEE}" srcOrd="1" destOrd="0" presId="urn:microsoft.com/office/officeart/2016/7/layout/LinearArrowProcessNumbered"/>
    <dgm:cxn modelId="{6CBE4EB2-593D-47F8-BA3E-37A2F2C0762D}" type="presParOf" srcId="{ADDF21CC-4C72-4E67-A323-4914E3C340CD}" destId="{D7C60BAC-C613-4506-A153-73C21AFBB21B}" srcOrd="2" destOrd="0" presId="urn:microsoft.com/office/officeart/2016/7/layout/LinearArrowProcessNumbered"/>
    <dgm:cxn modelId="{61598442-1D98-4A0B-A5B3-602AADB8D145}" type="presParOf" srcId="{ADDF21CC-4C72-4E67-A323-4914E3C340CD}" destId="{52C01F46-41C0-4486-8DF4-400739CAFDCA}" srcOrd="3" destOrd="0" presId="urn:microsoft.com/office/officeart/2016/7/layout/LinearArrowProcessNumbered"/>
    <dgm:cxn modelId="{772A6A6D-A37D-4B7D-9BD6-C9DDC239DD83}" type="presParOf" srcId="{FB98906D-ED34-4293-AD28-BE126616DC7D}" destId="{43632679-F3BA-40F5-832A-5CC9FF4EFBE6}" srcOrd="2" destOrd="0" presId="urn:microsoft.com/office/officeart/2016/7/layout/LinearArrowProcessNumbered"/>
    <dgm:cxn modelId="{7DC98502-3FB9-46CC-A21A-874EAAC47125}" type="presParOf" srcId="{E716C3FF-381E-4469-B1EF-5E8D0C4F89B6}" destId="{56AD2EC5-6ACD-4DCC-A4E8-446E00D8B69B}" srcOrd="9" destOrd="0" presId="urn:microsoft.com/office/officeart/2016/7/layout/LinearArrowProcessNumbered"/>
    <dgm:cxn modelId="{866A7E09-91C6-4353-9A36-AEFC342F465A}" type="presParOf" srcId="{E716C3FF-381E-4469-B1EF-5E8D0C4F89B6}" destId="{02D89A4A-29E5-4371-B798-531E32DF4ACE}" srcOrd="10" destOrd="0" presId="urn:microsoft.com/office/officeart/2016/7/layout/LinearArrowProcessNumbered"/>
    <dgm:cxn modelId="{433CAA82-E84B-483D-BB5A-DF3A015B415E}" type="presParOf" srcId="{02D89A4A-29E5-4371-B798-531E32DF4ACE}" destId="{0EEA8944-139F-46A3-B7E5-42B57F8E3A9C}" srcOrd="0" destOrd="0" presId="urn:microsoft.com/office/officeart/2016/7/layout/LinearArrowProcessNumbered"/>
    <dgm:cxn modelId="{876D1AE3-D962-4543-BDD9-97570F0A56FE}" type="presParOf" srcId="{02D89A4A-29E5-4371-B798-531E32DF4ACE}" destId="{BC15A259-6F40-4E83-83BE-8E5A17E94DBA}" srcOrd="1" destOrd="0" presId="urn:microsoft.com/office/officeart/2016/7/layout/LinearArrowProcessNumbered"/>
    <dgm:cxn modelId="{94718766-C727-49A1-8A3D-2ACE16A805DC}" type="presParOf" srcId="{BC15A259-6F40-4E83-83BE-8E5A17E94DBA}" destId="{D3F2CA2F-C98F-4C34-99DE-4F467BD93667}" srcOrd="0" destOrd="0" presId="urn:microsoft.com/office/officeart/2016/7/layout/LinearArrowProcessNumbered"/>
    <dgm:cxn modelId="{42E3583B-E752-4BE1-91E2-E83EF538569A}" type="presParOf" srcId="{BC15A259-6F40-4E83-83BE-8E5A17E94DBA}" destId="{9A3C0388-65D6-45AD-B3C6-B8DE9AB45D6F}" srcOrd="1" destOrd="0" presId="urn:microsoft.com/office/officeart/2016/7/layout/LinearArrowProcessNumbered"/>
    <dgm:cxn modelId="{D178ADEC-A0CA-4BDE-98C7-84E9855F03BF}" type="presParOf" srcId="{BC15A259-6F40-4E83-83BE-8E5A17E94DBA}" destId="{C6FB3A17-1662-420E-BEA9-8377159084CE}" srcOrd="2" destOrd="0" presId="urn:microsoft.com/office/officeart/2016/7/layout/LinearArrowProcessNumbered"/>
    <dgm:cxn modelId="{97505ECF-7B28-4018-A735-CD90A77E6F13}" type="presParOf" srcId="{BC15A259-6F40-4E83-83BE-8E5A17E94DBA}" destId="{8B0A24C2-E9CD-4955-AF0C-01A6BD12F033}" srcOrd="3" destOrd="0" presId="urn:microsoft.com/office/officeart/2016/7/layout/LinearArrowProcessNumbered"/>
    <dgm:cxn modelId="{27DDA804-B1B9-43A3-B65B-5894979ACED3}" type="presParOf" srcId="{02D89A4A-29E5-4371-B798-531E32DF4ACE}" destId="{E167D9DB-E8E6-451B-909F-C579F600392C}"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E310F6-220A-4F91-B5EE-A1774D94C40F}"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8A676E92-1E82-4A07-B1F7-ADEE8C9CFC14}">
      <dgm:prSet/>
      <dgm:spPr/>
      <dgm:t>
        <a:bodyPr/>
        <a:lstStyle/>
        <a:p>
          <a:r>
            <a:rPr lang="en-US" dirty="0"/>
            <a:t>Calculating a joint probability distribution that represents the similarities between the data points.</a:t>
          </a:r>
        </a:p>
      </dgm:t>
    </dgm:pt>
    <dgm:pt modelId="{B3727A2E-2615-4A2D-9B6A-096949B7A0F6}" type="parTrans" cxnId="{46D68262-8B42-4ED0-ACBC-8BC59C571CD8}">
      <dgm:prSet/>
      <dgm:spPr/>
      <dgm:t>
        <a:bodyPr/>
        <a:lstStyle/>
        <a:p>
          <a:endParaRPr lang="en-US"/>
        </a:p>
      </dgm:t>
    </dgm:pt>
    <dgm:pt modelId="{05FD9DBD-1723-468F-B880-AA68C7D19EB5}" type="sibTrans" cxnId="{46D68262-8B42-4ED0-ACBC-8BC59C571CD8}">
      <dgm:prSet phldrT="1" phldr="0"/>
      <dgm:spPr/>
      <dgm:t>
        <a:bodyPr/>
        <a:lstStyle/>
        <a:p>
          <a:r>
            <a:rPr lang="en-US"/>
            <a:t>1</a:t>
          </a:r>
        </a:p>
      </dgm:t>
    </dgm:pt>
    <dgm:pt modelId="{D6146C20-3D42-4B5A-B8C2-C620E51FD93F}">
      <dgm:prSet/>
      <dgm:spPr/>
      <dgm:t>
        <a:bodyPr/>
        <a:lstStyle/>
        <a:p>
          <a:r>
            <a:rPr lang="en-US"/>
            <a:t>Creating a dataset of points in the target dimension and then calculating the joint probability distribution for them as well.</a:t>
          </a:r>
        </a:p>
      </dgm:t>
    </dgm:pt>
    <dgm:pt modelId="{98E8F8B9-F5BB-4E26-BB10-DAAE2CAABFE1}" type="parTrans" cxnId="{16F20D00-31B9-4699-A85F-3207F8B64E19}">
      <dgm:prSet/>
      <dgm:spPr/>
      <dgm:t>
        <a:bodyPr/>
        <a:lstStyle/>
        <a:p>
          <a:endParaRPr lang="en-US"/>
        </a:p>
      </dgm:t>
    </dgm:pt>
    <dgm:pt modelId="{F70FD9E0-C2AA-4198-86E1-C58F5C0E5F76}" type="sibTrans" cxnId="{16F20D00-31B9-4699-A85F-3207F8B64E19}">
      <dgm:prSet phldrT="2" phldr="0"/>
      <dgm:spPr/>
      <dgm:t>
        <a:bodyPr/>
        <a:lstStyle/>
        <a:p>
          <a:r>
            <a:rPr lang="en-US"/>
            <a:t>2</a:t>
          </a:r>
        </a:p>
      </dgm:t>
    </dgm:pt>
    <dgm:pt modelId="{9D17A644-EF0D-4351-8491-85F37C66A105}">
      <dgm:prSet/>
      <dgm:spPr/>
      <dgm:t>
        <a:bodyPr/>
        <a:lstStyle/>
        <a:p>
          <a:r>
            <a:rPr lang="en-US"/>
            <a:t>Using gradient descent to change the dataset in the low-dimensional space so that the joint probability distribution representing it would be as similar as possible to the one in the high dimension.</a:t>
          </a:r>
        </a:p>
      </dgm:t>
    </dgm:pt>
    <dgm:pt modelId="{BEAA078A-AE37-4AAD-9CEC-B76586CE7EAD}" type="parTrans" cxnId="{F8A8D776-5FC4-4098-8CBA-073BFEF43874}">
      <dgm:prSet/>
      <dgm:spPr/>
      <dgm:t>
        <a:bodyPr/>
        <a:lstStyle/>
        <a:p>
          <a:endParaRPr lang="en-US"/>
        </a:p>
      </dgm:t>
    </dgm:pt>
    <dgm:pt modelId="{8CAFF443-D173-46C7-8740-6502F12354F1}" type="sibTrans" cxnId="{F8A8D776-5FC4-4098-8CBA-073BFEF43874}">
      <dgm:prSet phldrT="3" phldr="0"/>
      <dgm:spPr/>
      <dgm:t>
        <a:bodyPr/>
        <a:lstStyle/>
        <a:p>
          <a:r>
            <a:rPr lang="en-US"/>
            <a:t>3</a:t>
          </a:r>
        </a:p>
      </dgm:t>
    </dgm:pt>
    <dgm:pt modelId="{0F224CFF-F8E5-4107-B92C-A01DF938B578}" type="pres">
      <dgm:prSet presAssocID="{5FE310F6-220A-4F91-B5EE-A1774D94C40F}" presName="Name0" presStyleCnt="0">
        <dgm:presLayoutVars>
          <dgm:animLvl val="lvl"/>
          <dgm:resizeHandles val="exact"/>
        </dgm:presLayoutVars>
      </dgm:prSet>
      <dgm:spPr/>
    </dgm:pt>
    <dgm:pt modelId="{333BF0C0-B7F6-4CE2-BAFC-FE04F2C49AEA}" type="pres">
      <dgm:prSet presAssocID="{8A676E92-1E82-4A07-B1F7-ADEE8C9CFC14}" presName="compositeNode" presStyleCnt="0">
        <dgm:presLayoutVars>
          <dgm:bulletEnabled val="1"/>
        </dgm:presLayoutVars>
      </dgm:prSet>
      <dgm:spPr/>
    </dgm:pt>
    <dgm:pt modelId="{523FDB0A-E27E-4449-B55B-16485CB2FDC6}" type="pres">
      <dgm:prSet presAssocID="{8A676E92-1E82-4A07-B1F7-ADEE8C9CFC14}" presName="bgRect" presStyleLbl="bgAccFollowNode1" presStyleIdx="0" presStyleCnt="3"/>
      <dgm:spPr/>
    </dgm:pt>
    <dgm:pt modelId="{AA1D0935-2A4A-47CD-BA77-681B50B2CBF3}" type="pres">
      <dgm:prSet presAssocID="{05FD9DBD-1723-468F-B880-AA68C7D19EB5}" presName="sibTransNodeCircle" presStyleLbl="alignNode1" presStyleIdx="0" presStyleCnt="6">
        <dgm:presLayoutVars>
          <dgm:chMax val="0"/>
          <dgm:bulletEnabled/>
        </dgm:presLayoutVars>
      </dgm:prSet>
      <dgm:spPr/>
    </dgm:pt>
    <dgm:pt modelId="{04663118-9861-4AE2-92F6-4D1496C51603}" type="pres">
      <dgm:prSet presAssocID="{8A676E92-1E82-4A07-B1F7-ADEE8C9CFC14}" presName="bottomLine" presStyleLbl="alignNode1" presStyleIdx="1" presStyleCnt="6">
        <dgm:presLayoutVars/>
      </dgm:prSet>
      <dgm:spPr/>
    </dgm:pt>
    <dgm:pt modelId="{86A87C42-7F14-4C4B-BADE-4DF03E61DEB2}" type="pres">
      <dgm:prSet presAssocID="{8A676E92-1E82-4A07-B1F7-ADEE8C9CFC14}" presName="nodeText" presStyleLbl="bgAccFollowNode1" presStyleIdx="0" presStyleCnt="3">
        <dgm:presLayoutVars>
          <dgm:bulletEnabled val="1"/>
        </dgm:presLayoutVars>
      </dgm:prSet>
      <dgm:spPr/>
    </dgm:pt>
    <dgm:pt modelId="{53338C5E-7B15-4313-9A13-E6F6B0B82314}" type="pres">
      <dgm:prSet presAssocID="{05FD9DBD-1723-468F-B880-AA68C7D19EB5}" presName="sibTrans" presStyleCnt="0"/>
      <dgm:spPr/>
    </dgm:pt>
    <dgm:pt modelId="{0A584E4F-7776-4A5C-B57A-A572092C41B8}" type="pres">
      <dgm:prSet presAssocID="{D6146C20-3D42-4B5A-B8C2-C620E51FD93F}" presName="compositeNode" presStyleCnt="0">
        <dgm:presLayoutVars>
          <dgm:bulletEnabled val="1"/>
        </dgm:presLayoutVars>
      </dgm:prSet>
      <dgm:spPr/>
    </dgm:pt>
    <dgm:pt modelId="{91F4A3AB-E373-430C-959D-34C1EEC2A541}" type="pres">
      <dgm:prSet presAssocID="{D6146C20-3D42-4B5A-B8C2-C620E51FD93F}" presName="bgRect" presStyleLbl="bgAccFollowNode1" presStyleIdx="1" presStyleCnt="3"/>
      <dgm:spPr/>
    </dgm:pt>
    <dgm:pt modelId="{6B4FB04C-F288-4724-A083-3C645BDE0532}" type="pres">
      <dgm:prSet presAssocID="{F70FD9E0-C2AA-4198-86E1-C58F5C0E5F76}" presName="sibTransNodeCircle" presStyleLbl="alignNode1" presStyleIdx="2" presStyleCnt="6">
        <dgm:presLayoutVars>
          <dgm:chMax val="0"/>
          <dgm:bulletEnabled/>
        </dgm:presLayoutVars>
      </dgm:prSet>
      <dgm:spPr/>
    </dgm:pt>
    <dgm:pt modelId="{1C082573-3C5E-4B08-B214-8A95B2BB00FC}" type="pres">
      <dgm:prSet presAssocID="{D6146C20-3D42-4B5A-B8C2-C620E51FD93F}" presName="bottomLine" presStyleLbl="alignNode1" presStyleIdx="3" presStyleCnt="6">
        <dgm:presLayoutVars/>
      </dgm:prSet>
      <dgm:spPr/>
    </dgm:pt>
    <dgm:pt modelId="{B86F6DE8-62C1-4DFE-9205-BA8949F00427}" type="pres">
      <dgm:prSet presAssocID="{D6146C20-3D42-4B5A-B8C2-C620E51FD93F}" presName="nodeText" presStyleLbl="bgAccFollowNode1" presStyleIdx="1" presStyleCnt="3">
        <dgm:presLayoutVars>
          <dgm:bulletEnabled val="1"/>
        </dgm:presLayoutVars>
      </dgm:prSet>
      <dgm:spPr/>
    </dgm:pt>
    <dgm:pt modelId="{219C020D-131A-41EE-8F51-E013A0841F3C}" type="pres">
      <dgm:prSet presAssocID="{F70FD9E0-C2AA-4198-86E1-C58F5C0E5F76}" presName="sibTrans" presStyleCnt="0"/>
      <dgm:spPr/>
    </dgm:pt>
    <dgm:pt modelId="{CD84B1E4-0E96-4BEA-A2F6-683C03C05084}" type="pres">
      <dgm:prSet presAssocID="{9D17A644-EF0D-4351-8491-85F37C66A105}" presName="compositeNode" presStyleCnt="0">
        <dgm:presLayoutVars>
          <dgm:bulletEnabled val="1"/>
        </dgm:presLayoutVars>
      </dgm:prSet>
      <dgm:spPr/>
    </dgm:pt>
    <dgm:pt modelId="{8FF7FEBC-30A0-429F-B961-F9DC34B363DF}" type="pres">
      <dgm:prSet presAssocID="{9D17A644-EF0D-4351-8491-85F37C66A105}" presName="bgRect" presStyleLbl="bgAccFollowNode1" presStyleIdx="2" presStyleCnt="3"/>
      <dgm:spPr/>
    </dgm:pt>
    <dgm:pt modelId="{FC870F01-E0D5-4936-A3F5-962BE23FFEC1}" type="pres">
      <dgm:prSet presAssocID="{8CAFF443-D173-46C7-8740-6502F12354F1}" presName="sibTransNodeCircle" presStyleLbl="alignNode1" presStyleIdx="4" presStyleCnt="6">
        <dgm:presLayoutVars>
          <dgm:chMax val="0"/>
          <dgm:bulletEnabled/>
        </dgm:presLayoutVars>
      </dgm:prSet>
      <dgm:spPr/>
    </dgm:pt>
    <dgm:pt modelId="{05CADB72-79CE-4121-91BE-45148C1EF181}" type="pres">
      <dgm:prSet presAssocID="{9D17A644-EF0D-4351-8491-85F37C66A105}" presName="bottomLine" presStyleLbl="alignNode1" presStyleIdx="5" presStyleCnt="6">
        <dgm:presLayoutVars/>
      </dgm:prSet>
      <dgm:spPr/>
    </dgm:pt>
    <dgm:pt modelId="{CD465811-6FE0-4E01-A2B6-A3383E44D33A}" type="pres">
      <dgm:prSet presAssocID="{9D17A644-EF0D-4351-8491-85F37C66A105}" presName="nodeText" presStyleLbl="bgAccFollowNode1" presStyleIdx="2" presStyleCnt="3">
        <dgm:presLayoutVars>
          <dgm:bulletEnabled val="1"/>
        </dgm:presLayoutVars>
      </dgm:prSet>
      <dgm:spPr/>
    </dgm:pt>
  </dgm:ptLst>
  <dgm:cxnLst>
    <dgm:cxn modelId="{16F20D00-31B9-4699-A85F-3207F8B64E19}" srcId="{5FE310F6-220A-4F91-B5EE-A1774D94C40F}" destId="{D6146C20-3D42-4B5A-B8C2-C620E51FD93F}" srcOrd="1" destOrd="0" parTransId="{98E8F8B9-F5BB-4E26-BB10-DAAE2CAABFE1}" sibTransId="{F70FD9E0-C2AA-4198-86E1-C58F5C0E5F76}"/>
    <dgm:cxn modelId="{46D68262-8B42-4ED0-ACBC-8BC59C571CD8}" srcId="{5FE310F6-220A-4F91-B5EE-A1774D94C40F}" destId="{8A676E92-1E82-4A07-B1F7-ADEE8C9CFC14}" srcOrd="0" destOrd="0" parTransId="{B3727A2E-2615-4A2D-9B6A-096949B7A0F6}" sibTransId="{05FD9DBD-1723-468F-B880-AA68C7D19EB5}"/>
    <dgm:cxn modelId="{B87FB265-AB84-4AFC-8C8B-843658553ED1}" type="presOf" srcId="{9D17A644-EF0D-4351-8491-85F37C66A105}" destId="{8FF7FEBC-30A0-429F-B961-F9DC34B363DF}" srcOrd="0" destOrd="0" presId="urn:microsoft.com/office/officeart/2016/7/layout/BasicLinearProcessNumbered"/>
    <dgm:cxn modelId="{D12D3E46-EB35-46F9-8AA5-9BDA5BC2D9EB}" type="presOf" srcId="{F70FD9E0-C2AA-4198-86E1-C58F5C0E5F76}" destId="{6B4FB04C-F288-4724-A083-3C645BDE0532}" srcOrd="0" destOrd="0" presId="urn:microsoft.com/office/officeart/2016/7/layout/BasicLinearProcessNumbered"/>
    <dgm:cxn modelId="{3A4D3468-FE67-477A-8499-04EE5751AE14}" type="presOf" srcId="{8A676E92-1E82-4A07-B1F7-ADEE8C9CFC14}" destId="{86A87C42-7F14-4C4B-BADE-4DF03E61DEB2}" srcOrd="1" destOrd="0" presId="urn:microsoft.com/office/officeart/2016/7/layout/BasicLinearProcessNumbered"/>
    <dgm:cxn modelId="{98BB7155-AC43-4CFB-93AF-2DA1860B4DB2}" type="presOf" srcId="{05FD9DBD-1723-468F-B880-AA68C7D19EB5}" destId="{AA1D0935-2A4A-47CD-BA77-681B50B2CBF3}" srcOrd="0" destOrd="0" presId="urn:microsoft.com/office/officeart/2016/7/layout/BasicLinearProcessNumbered"/>
    <dgm:cxn modelId="{F8A8D776-5FC4-4098-8CBA-073BFEF43874}" srcId="{5FE310F6-220A-4F91-B5EE-A1774D94C40F}" destId="{9D17A644-EF0D-4351-8491-85F37C66A105}" srcOrd="2" destOrd="0" parTransId="{BEAA078A-AE37-4AAD-9CEC-B76586CE7EAD}" sibTransId="{8CAFF443-D173-46C7-8740-6502F12354F1}"/>
    <dgm:cxn modelId="{FF9AA08D-2C40-4D7D-AC4D-769AE42C2F5E}" type="presOf" srcId="{D6146C20-3D42-4B5A-B8C2-C620E51FD93F}" destId="{B86F6DE8-62C1-4DFE-9205-BA8949F00427}" srcOrd="1" destOrd="0" presId="urn:microsoft.com/office/officeart/2016/7/layout/BasicLinearProcessNumbered"/>
    <dgm:cxn modelId="{1B9EDBA4-F2EB-47FF-98A9-00E2E5A3902C}" type="presOf" srcId="{9D17A644-EF0D-4351-8491-85F37C66A105}" destId="{CD465811-6FE0-4E01-A2B6-A3383E44D33A}" srcOrd="1" destOrd="0" presId="urn:microsoft.com/office/officeart/2016/7/layout/BasicLinearProcessNumbered"/>
    <dgm:cxn modelId="{22EB78AD-6CF8-4F49-9E73-9CF5BD45052D}" type="presOf" srcId="{8A676E92-1E82-4A07-B1F7-ADEE8C9CFC14}" destId="{523FDB0A-E27E-4449-B55B-16485CB2FDC6}" srcOrd="0" destOrd="0" presId="urn:microsoft.com/office/officeart/2016/7/layout/BasicLinearProcessNumbered"/>
    <dgm:cxn modelId="{FEACD9B5-9D8E-421F-9054-5C30AB6F868C}" type="presOf" srcId="{D6146C20-3D42-4B5A-B8C2-C620E51FD93F}" destId="{91F4A3AB-E373-430C-959D-34C1EEC2A541}" srcOrd="0" destOrd="0" presId="urn:microsoft.com/office/officeart/2016/7/layout/BasicLinearProcessNumbered"/>
    <dgm:cxn modelId="{BE7FBDC3-0DC3-44F4-9EB3-1071CFDBDF34}" type="presOf" srcId="{5FE310F6-220A-4F91-B5EE-A1774D94C40F}" destId="{0F224CFF-F8E5-4107-B92C-A01DF938B578}" srcOrd="0" destOrd="0" presId="urn:microsoft.com/office/officeart/2016/7/layout/BasicLinearProcessNumbered"/>
    <dgm:cxn modelId="{45C398E8-2531-458D-98E7-506923849EA3}" type="presOf" srcId="{8CAFF443-D173-46C7-8740-6502F12354F1}" destId="{FC870F01-E0D5-4936-A3F5-962BE23FFEC1}" srcOrd="0" destOrd="0" presId="urn:microsoft.com/office/officeart/2016/7/layout/BasicLinearProcessNumbered"/>
    <dgm:cxn modelId="{96CDA07E-0980-4468-A221-C1A2AD09AE25}" type="presParOf" srcId="{0F224CFF-F8E5-4107-B92C-A01DF938B578}" destId="{333BF0C0-B7F6-4CE2-BAFC-FE04F2C49AEA}" srcOrd="0" destOrd="0" presId="urn:microsoft.com/office/officeart/2016/7/layout/BasicLinearProcessNumbered"/>
    <dgm:cxn modelId="{40CFD1DA-5150-4A76-A614-EA86AAC32CB1}" type="presParOf" srcId="{333BF0C0-B7F6-4CE2-BAFC-FE04F2C49AEA}" destId="{523FDB0A-E27E-4449-B55B-16485CB2FDC6}" srcOrd="0" destOrd="0" presId="urn:microsoft.com/office/officeart/2016/7/layout/BasicLinearProcessNumbered"/>
    <dgm:cxn modelId="{183092EC-DECF-4FE5-9CCD-E78B5FBE165A}" type="presParOf" srcId="{333BF0C0-B7F6-4CE2-BAFC-FE04F2C49AEA}" destId="{AA1D0935-2A4A-47CD-BA77-681B50B2CBF3}" srcOrd="1" destOrd="0" presId="urn:microsoft.com/office/officeart/2016/7/layout/BasicLinearProcessNumbered"/>
    <dgm:cxn modelId="{F01E8B6D-D5C2-45F4-8A73-4BC6BDD9BFF5}" type="presParOf" srcId="{333BF0C0-B7F6-4CE2-BAFC-FE04F2C49AEA}" destId="{04663118-9861-4AE2-92F6-4D1496C51603}" srcOrd="2" destOrd="0" presId="urn:microsoft.com/office/officeart/2016/7/layout/BasicLinearProcessNumbered"/>
    <dgm:cxn modelId="{AEAB5EAE-150E-4D72-8C54-B2D020E7BD1C}" type="presParOf" srcId="{333BF0C0-B7F6-4CE2-BAFC-FE04F2C49AEA}" destId="{86A87C42-7F14-4C4B-BADE-4DF03E61DEB2}" srcOrd="3" destOrd="0" presId="urn:microsoft.com/office/officeart/2016/7/layout/BasicLinearProcessNumbered"/>
    <dgm:cxn modelId="{5D810F42-D111-40E9-B91F-F4B9ED2DA8F8}" type="presParOf" srcId="{0F224CFF-F8E5-4107-B92C-A01DF938B578}" destId="{53338C5E-7B15-4313-9A13-E6F6B0B82314}" srcOrd="1" destOrd="0" presId="urn:microsoft.com/office/officeart/2016/7/layout/BasicLinearProcessNumbered"/>
    <dgm:cxn modelId="{94362E0D-CE1E-48C1-ADF3-A804F3241F3B}" type="presParOf" srcId="{0F224CFF-F8E5-4107-B92C-A01DF938B578}" destId="{0A584E4F-7776-4A5C-B57A-A572092C41B8}" srcOrd="2" destOrd="0" presId="urn:microsoft.com/office/officeart/2016/7/layout/BasicLinearProcessNumbered"/>
    <dgm:cxn modelId="{A7FAA01A-9E2B-4C8B-982E-AD9D0BD57958}" type="presParOf" srcId="{0A584E4F-7776-4A5C-B57A-A572092C41B8}" destId="{91F4A3AB-E373-430C-959D-34C1EEC2A541}" srcOrd="0" destOrd="0" presId="urn:microsoft.com/office/officeart/2016/7/layout/BasicLinearProcessNumbered"/>
    <dgm:cxn modelId="{7103DFF1-E00E-44DC-905B-CA47C6773D11}" type="presParOf" srcId="{0A584E4F-7776-4A5C-B57A-A572092C41B8}" destId="{6B4FB04C-F288-4724-A083-3C645BDE0532}" srcOrd="1" destOrd="0" presId="urn:microsoft.com/office/officeart/2016/7/layout/BasicLinearProcessNumbered"/>
    <dgm:cxn modelId="{45178F8B-B60A-4AF1-94B6-AD7FC3A76B17}" type="presParOf" srcId="{0A584E4F-7776-4A5C-B57A-A572092C41B8}" destId="{1C082573-3C5E-4B08-B214-8A95B2BB00FC}" srcOrd="2" destOrd="0" presId="urn:microsoft.com/office/officeart/2016/7/layout/BasicLinearProcessNumbered"/>
    <dgm:cxn modelId="{17954783-28C8-4D1C-ABE0-4811EABE6E37}" type="presParOf" srcId="{0A584E4F-7776-4A5C-B57A-A572092C41B8}" destId="{B86F6DE8-62C1-4DFE-9205-BA8949F00427}" srcOrd="3" destOrd="0" presId="urn:microsoft.com/office/officeart/2016/7/layout/BasicLinearProcessNumbered"/>
    <dgm:cxn modelId="{7ACB471E-F406-4DAD-8792-5ED29D214CE1}" type="presParOf" srcId="{0F224CFF-F8E5-4107-B92C-A01DF938B578}" destId="{219C020D-131A-41EE-8F51-E013A0841F3C}" srcOrd="3" destOrd="0" presId="urn:microsoft.com/office/officeart/2016/7/layout/BasicLinearProcessNumbered"/>
    <dgm:cxn modelId="{5CAB88AD-CE32-467F-AB6A-66B14A73EF94}" type="presParOf" srcId="{0F224CFF-F8E5-4107-B92C-A01DF938B578}" destId="{CD84B1E4-0E96-4BEA-A2F6-683C03C05084}" srcOrd="4" destOrd="0" presId="urn:microsoft.com/office/officeart/2016/7/layout/BasicLinearProcessNumbered"/>
    <dgm:cxn modelId="{9C85257E-7B03-4EC2-AE7A-BE5AB9DBB256}" type="presParOf" srcId="{CD84B1E4-0E96-4BEA-A2F6-683C03C05084}" destId="{8FF7FEBC-30A0-429F-B961-F9DC34B363DF}" srcOrd="0" destOrd="0" presId="urn:microsoft.com/office/officeart/2016/7/layout/BasicLinearProcessNumbered"/>
    <dgm:cxn modelId="{D4D84DCF-31A6-402C-823E-959687479AA4}" type="presParOf" srcId="{CD84B1E4-0E96-4BEA-A2F6-683C03C05084}" destId="{FC870F01-E0D5-4936-A3F5-962BE23FFEC1}" srcOrd="1" destOrd="0" presId="urn:microsoft.com/office/officeart/2016/7/layout/BasicLinearProcessNumbered"/>
    <dgm:cxn modelId="{7122BDAB-E383-4A7D-B491-84145AA67B40}" type="presParOf" srcId="{CD84B1E4-0E96-4BEA-A2F6-683C03C05084}" destId="{05CADB72-79CE-4121-91BE-45148C1EF181}" srcOrd="2" destOrd="0" presId="urn:microsoft.com/office/officeart/2016/7/layout/BasicLinearProcessNumbered"/>
    <dgm:cxn modelId="{D1842B83-927A-49E8-8822-5D23A8C693C6}" type="presParOf" srcId="{CD84B1E4-0E96-4BEA-A2F6-683C03C05084}" destId="{CD465811-6FE0-4E01-A2B6-A3383E44D33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105B3-10F2-4909-A51B-9C291E035A5B}">
      <dsp:nvSpPr>
        <dsp:cNvPr id="0" name=""/>
        <dsp:cNvSpPr/>
      </dsp:nvSpPr>
      <dsp:spPr>
        <a:xfrm>
          <a:off x="0" y="2671"/>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980F85-53E7-4CDA-A2C0-2054479CDE16}">
      <dsp:nvSpPr>
        <dsp:cNvPr id="0" name=""/>
        <dsp:cNvSpPr/>
      </dsp:nvSpPr>
      <dsp:spPr>
        <a:xfrm>
          <a:off x="0" y="2671"/>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Geographical Locations and Network data is neglected for now</a:t>
          </a:r>
        </a:p>
      </dsp:txBody>
      <dsp:txXfrm>
        <a:off x="0" y="2671"/>
        <a:ext cx="6096000" cy="910863"/>
      </dsp:txXfrm>
    </dsp:sp>
    <dsp:sp modelId="{3B03D9B4-93AD-4AC9-A683-307339789577}">
      <dsp:nvSpPr>
        <dsp:cNvPr id="0" name=""/>
        <dsp:cNvSpPr/>
      </dsp:nvSpPr>
      <dsp:spPr>
        <a:xfrm>
          <a:off x="0" y="913534"/>
          <a:ext cx="6096000" cy="0"/>
        </a:xfrm>
        <a:prstGeom prst="line">
          <a:avLst/>
        </a:prstGeom>
        <a:solidFill>
          <a:schemeClr val="accent5">
            <a:hueOff val="-299363"/>
            <a:satOff val="135"/>
            <a:lumOff val="-1411"/>
            <a:alphaOff val="0"/>
          </a:schemeClr>
        </a:solidFill>
        <a:ln w="12700" cap="flat" cmpd="sng" algn="ctr">
          <a:solidFill>
            <a:schemeClr val="accent5">
              <a:hueOff val="-299363"/>
              <a:satOff val="135"/>
              <a:lumOff val="-1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A3C4F0-9D70-4D25-A185-9C382BA0AC46}">
      <dsp:nvSpPr>
        <dsp:cNvPr id="0" name=""/>
        <dsp:cNvSpPr/>
      </dsp:nvSpPr>
      <dsp:spPr>
        <a:xfrm>
          <a:off x="0" y="913534"/>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Quantitative Monetary Gain Analysis will not be considered in this report</a:t>
          </a:r>
        </a:p>
      </dsp:txBody>
      <dsp:txXfrm>
        <a:off x="0" y="913534"/>
        <a:ext cx="6096000" cy="910863"/>
      </dsp:txXfrm>
    </dsp:sp>
    <dsp:sp modelId="{D885C887-C75F-46CB-8E9D-293BC48D4D2E}">
      <dsp:nvSpPr>
        <dsp:cNvPr id="0" name=""/>
        <dsp:cNvSpPr/>
      </dsp:nvSpPr>
      <dsp:spPr>
        <a:xfrm>
          <a:off x="0" y="1824398"/>
          <a:ext cx="6096000" cy="0"/>
        </a:xfrm>
        <a:prstGeom prst="line">
          <a:avLst/>
        </a:prstGeom>
        <a:solidFill>
          <a:schemeClr val="accent5">
            <a:hueOff val="-598726"/>
            <a:satOff val="270"/>
            <a:lumOff val="-2823"/>
            <a:alphaOff val="0"/>
          </a:schemeClr>
        </a:solidFill>
        <a:ln w="12700" cap="flat" cmpd="sng" algn="ctr">
          <a:solidFill>
            <a:schemeClr val="accent5">
              <a:hueOff val="-598726"/>
              <a:satOff val="270"/>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19DD7-7A6B-490C-A6C4-0BE74AFF1882}">
      <dsp:nvSpPr>
        <dsp:cNvPr id="0" name=""/>
        <dsp:cNvSpPr/>
      </dsp:nvSpPr>
      <dsp:spPr>
        <a:xfrm>
          <a:off x="0" y="1824398"/>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Execution plan of expansion will not be included in the current study</a:t>
          </a:r>
        </a:p>
      </dsp:txBody>
      <dsp:txXfrm>
        <a:off x="0" y="1824398"/>
        <a:ext cx="6096000" cy="910863"/>
      </dsp:txXfrm>
    </dsp:sp>
    <dsp:sp modelId="{B54D0CFA-46E9-4E73-9B06-20F31A5C5380}">
      <dsp:nvSpPr>
        <dsp:cNvPr id="0" name=""/>
        <dsp:cNvSpPr/>
      </dsp:nvSpPr>
      <dsp:spPr>
        <a:xfrm>
          <a:off x="0" y="2735262"/>
          <a:ext cx="6096000" cy="0"/>
        </a:xfrm>
        <a:prstGeom prst="line">
          <a:avLst/>
        </a:prstGeom>
        <a:solidFill>
          <a:schemeClr val="accent5">
            <a:hueOff val="-898090"/>
            <a:satOff val="404"/>
            <a:lumOff val="-4234"/>
            <a:alphaOff val="0"/>
          </a:schemeClr>
        </a:solidFill>
        <a:ln w="12700" cap="flat" cmpd="sng" algn="ctr">
          <a:solidFill>
            <a:schemeClr val="accent5">
              <a:hueOff val="-898090"/>
              <a:satOff val="404"/>
              <a:lumOff val="-42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36A1B-9B6A-42AE-80ED-E15985958D56}">
      <dsp:nvSpPr>
        <dsp:cNvPr id="0" name=""/>
        <dsp:cNvSpPr/>
      </dsp:nvSpPr>
      <dsp:spPr>
        <a:xfrm>
          <a:off x="0" y="2735262"/>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Marketing and Advertising plans will also be ignored</a:t>
          </a:r>
        </a:p>
      </dsp:txBody>
      <dsp:txXfrm>
        <a:off x="0" y="2735262"/>
        <a:ext cx="6096000" cy="910863"/>
      </dsp:txXfrm>
    </dsp:sp>
    <dsp:sp modelId="{5E853F4B-6E61-42BF-BE4C-CFC27EDBB7EB}">
      <dsp:nvSpPr>
        <dsp:cNvPr id="0" name=""/>
        <dsp:cNvSpPr/>
      </dsp:nvSpPr>
      <dsp:spPr>
        <a:xfrm>
          <a:off x="0" y="3646126"/>
          <a:ext cx="6096000" cy="0"/>
        </a:xfrm>
        <a:prstGeom prst="line">
          <a:avLst/>
        </a:prstGeom>
        <a:solidFill>
          <a:schemeClr val="accent5">
            <a:hueOff val="-1197453"/>
            <a:satOff val="539"/>
            <a:lumOff val="-5646"/>
            <a:alphaOff val="0"/>
          </a:schemeClr>
        </a:solidFill>
        <a:ln w="12700" cap="flat" cmpd="sng" algn="ctr">
          <a:solidFill>
            <a:schemeClr val="accent5">
              <a:hueOff val="-1197453"/>
              <a:satOff val="539"/>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82B2C-3B21-4ECF-BD38-15EDD42CC3EB}">
      <dsp:nvSpPr>
        <dsp:cNvPr id="0" name=""/>
        <dsp:cNvSpPr/>
      </dsp:nvSpPr>
      <dsp:spPr>
        <a:xfrm>
          <a:off x="0" y="3646126"/>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The comparisons will be done for 2017 and 2018 only</a:t>
          </a:r>
        </a:p>
      </dsp:txBody>
      <dsp:txXfrm>
        <a:off x="0" y="3646126"/>
        <a:ext cx="6096000" cy="910863"/>
      </dsp:txXfrm>
    </dsp:sp>
    <dsp:sp modelId="{CC470669-CF44-4DC0-B499-006C2ABE0F71}">
      <dsp:nvSpPr>
        <dsp:cNvPr id="0" name=""/>
        <dsp:cNvSpPr/>
      </dsp:nvSpPr>
      <dsp:spPr>
        <a:xfrm>
          <a:off x="0" y="4556990"/>
          <a:ext cx="6096000" cy="0"/>
        </a:xfrm>
        <a:prstGeom prst="line">
          <a:avLst/>
        </a:prstGeom>
        <a:solidFill>
          <a:schemeClr val="accent5">
            <a:hueOff val="-1496816"/>
            <a:satOff val="674"/>
            <a:lumOff val="-7057"/>
            <a:alphaOff val="0"/>
          </a:schemeClr>
        </a:solidFill>
        <a:ln w="12700" cap="flat" cmpd="sng" algn="ctr">
          <a:solidFill>
            <a:schemeClr val="accent5">
              <a:hueOff val="-1496816"/>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5C9A0-9AFD-4D55-A0CE-A943E9F3181B}">
      <dsp:nvSpPr>
        <dsp:cNvPr id="0" name=""/>
        <dsp:cNvSpPr/>
      </dsp:nvSpPr>
      <dsp:spPr>
        <a:xfrm>
          <a:off x="0" y="4556990"/>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Our analysis will be constrained by the given Data table only. No External Data will be considered</a:t>
          </a:r>
        </a:p>
      </dsp:txBody>
      <dsp:txXfrm>
        <a:off x="0" y="4556990"/>
        <a:ext cx="6096000" cy="910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D16CF-2089-4A15-A78F-D16AB5B451CC}">
      <dsp:nvSpPr>
        <dsp:cNvPr id="0" name=""/>
        <dsp:cNvSpPr/>
      </dsp:nvSpPr>
      <dsp:spPr>
        <a:xfrm>
          <a:off x="0" y="0"/>
          <a:ext cx="5181600" cy="16411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Demand is highly seasonal and greatly affected by weather conditions, </a:t>
          </a:r>
        </a:p>
      </dsp:txBody>
      <dsp:txXfrm>
        <a:off x="48068" y="48068"/>
        <a:ext cx="3410662" cy="1545021"/>
      </dsp:txXfrm>
    </dsp:sp>
    <dsp:sp modelId="{0419D086-EECA-4442-9B62-2EF6012508F6}">
      <dsp:nvSpPr>
        <dsp:cNvPr id="0" name=""/>
        <dsp:cNvSpPr/>
      </dsp:nvSpPr>
      <dsp:spPr>
        <a:xfrm>
          <a:off x="457199" y="1914683"/>
          <a:ext cx="5181600" cy="164115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Obviously during rainy or windy days, very few rentals occur, except during the summer season</a:t>
          </a:r>
        </a:p>
      </dsp:txBody>
      <dsp:txXfrm>
        <a:off x="505267" y="1962751"/>
        <a:ext cx="3561511" cy="1545021"/>
      </dsp:txXfrm>
    </dsp:sp>
    <dsp:sp modelId="{EFBACE06-8E08-4118-991A-3AAEE6AB103C}">
      <dsp:nvSpPr>
        <dsp:cNvPr id="0" name=""/>
        <dsp:cNvSpPr/>
      </dsp:nvSpPr>
      <dsp:spPr>
        <a:xfrm>
          <a:off x="914399" y="3829367"/>
          <a:ext cx="5181600" cy="164115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Promotional Offers could be performed to encourage rentals on bad weather and off seasons</a:t>
          </a:r>
        </a:p>
      </dsp:txBody>
      <dsp:txXfrm>
        <a:off x="962467" y="3877435"/>
        <a:ext cx="3561511" cy="1545021"/>
      </dsp:txXfrm>
    </dsp:sp>
    <dsp:sp modelId="{6A646C8E-EC6E-4942-A1D3-5FFA0D4D5E6A}">
      <dsp:nvSpPr>
        <dsp:cNvPr id="0" name=""/>
        <dsp:cNvSpPr/>
      </dsp:nvSpPr>
      <dsp:spPr>
        <a:xfrm>
          <a:off x="4114847" y="1244544"/>
          <a:ext cx="1066752" cy="106675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54866" y="1244544"/>
        <a:ext cx="586714" cy="802731"/>
      </dsp:txXfrm>
    </dsp:sp>
    <dsp:sp modelId="{EA892E12-090A-4C7C-8030-D4BD742B8ABF}">
      <dsp:nvSpPr>
        <dsp:cNvPr id="0" name=""/>
        <dsp:cNvSpPr/>
      </dsp:nvSpPr>
      <dsp:spPr>
        <a:xfrm>
          <a:off x="4572047" y="3148287"/>
          <a:ext cx="1066752" cy="106675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12066" y="3148287"/>
        <a:ext cx="586714" cy="802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3894F-FFA8-40B2-9982-B429B184B527}">
      <dsp:nvSpPr>
        <dsp:cNvPr id="0" name=""/>
        <dsp:cNvSpPr/>
      </dsp:nvSpPr>
      <dsp:spPr>
        <a:xfrm>
          <a:off x="616982" y="161866"/>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BB81DD-80C7-4F25-961A-B48BD1D5E78C}">
      <dsp:nvSpPr>
        <dsp:cNvPr id="0" name=""/>
        <dsp:cNvSpPr/>
      </dsp:nvSpPr>
      <dsp:spPr>
        <a:xfrm>
          <a:off x="989919" y="534804"/>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CF6CA-D83B-47B5-9402-36A2EEF35684}">
      <dsp:nvSpPr>
        <dsp:cNvPr id="0" name=""/>
        <dsp:cNvSpPr/>
      </dsp:nvSpPr>
      <dsp:spPr>
        <a:xfrm>
          <a:off x="57575" y="2456866"/>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Weekdays have peak rentals are during work/school commuting</a:t>
          </a:r>
        </a:p>
      </dsp:txBody>
      <dsp:txXfrm>
        <a:off x="57575" y="2456866"/>
        <a:ext cx="2868750" cy="720000"/>
      </dsp:txXfrm>
    </dsp:sp>
    <dsp:sp modelId="{68031E8C-71FC-414C-9D30-D92CD0F69EE3}">
      <dsp:nvSpPr>
        <dsp:cNvPr id="0" name=""/>
        <dsp:cNvSpPr/>
      </dsp:nvSpPr>
      <dsp:spPr>
        <a:xfrm>
          <a:off x="3987763" y="161866"/>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71904-EB4B-4887-8E2F-C3889ADF813A}">
      <dsp:nvSpPr>
        <dsp:cNvPr id="0" name=""/>
        <dsp:cNvSpPr/>
      </dsp:nvSpPr>
      <dsp:spPr>
        <a:xfrm>
          <a:off x="4360700" y="534804"/>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DAD042-11F0-47B0-A402-911AC565BD64}">
      <dsp:nvSpPr>
        <dsp:cNvPr id="0" name=""/>
        <dsp:cNvSpPr/>
      </dsp:nvSpPr>
      <dsp:spPr>
        <a:xfrm>
          <a:off x="3428357" y="2456866"/>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Weekends shows more recreational rentals, where peak times are around noon</a:t>
          </a:r>
        </a:p>
      </dsp:txBody>
      <dsp:txXfrm>
        <a:off x="3428357" y="2456866"/>
        <a:ext cx="2868750" cy="720000"/>
      </dsp:txXfrm>
    </dsp:sp>
    <dsp:sp modelId="{6EE740D6-E522-4469-9BC8-8010D4D81B30}">
      <dsp:nvSpPr>
        <dsp:cNvPr id="0" name=""/>
        <dsp:cNvSpPr/>
      </dsp:nvSpPr>
      <dsp:spPr>
        <a:xfrm>
          <a:off x="7358544" y="161866"/>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66EA4-6255-4A7E-BD39-0D04D24A4E41}">
      <dsp:nvSpPr>
        <dsp:cNvPr id="0" name=""/>
        <dsp:cNvSpPr/>
      </dsp:nvSpPr>
      <dsp:spPr>
        <a:xfrm>
          <a:off x="7731482" y="534804"/>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08EF1E-D399-496A-A874-CC7A7CDAFD1D}">
      <dsp:nvSpPr>
        <dsp:cNvPr id="0" name=""/>
        <dsp:cNvSpPr/>
      </dsp:nvSpPr>
      <dsp:spPr>
        <a:xfrm>
          <a:off x="6799138" y="2456866"/>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Regardless most rentals are for commute</a:t>
          </a:r>
        </a:p>
      </dsp:txBody>
      <dsp:txXfrm>
        <a:off x="6799138" y="2456866"/>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B0D4B-F59A-4B4B-A7B5-F43866869B97}">
      <dsp:nvSpPr>
        <dsp:cNvPr id="0" name=""/>
        <dsp:cNvSpPr/>
      </dsp:nvSpPr>
      <dsp:spPr>
        <a:xfrm>
          <a:off x="906102" y="672310"/>
          <a:ext cx="720655" cy="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666A5C-CDA9-4205-9EEB-8E9C34A63AFB}">
      <dsp:nvSpPr>
        <dsp:cNvPr id="0" name=""/>
        <dsp:cNvSpPr/>
      </dsp:nvSpPr>
      <dsp:spPr>
        <a:xfrm>
          <a:off x="1669997" y="611811"/>
          <a:ext cx="82875" cy="155661"/>
        </a:xfrm>
        <a:prstGeom prst="chevron">
          <a:avLst>
            <a:gd name="adj" fmla="val 90000"/>
          </a:avLst>
        </a:prstGeom>
        <a:solidFill>
          <a:schemeClr val="accent5">
            <a:tint val="40000"/>
            <a:alpha val="90000"/>
            <a:hueOff val="-142826"/>
            <a:satOff val="-932"/>
            <a:lumOff val="-83"/>
            <a:alphaOff val="0"/>
          </a:schemeClr>
        </a:solidFill>
        <a:ln w="12700" cap="flat" cmpd="sng" algn="ctr">
          <a:solidFill>
            <a:schemeClr val="accent5">
              <a:tint val="40000"/>
              <a:alpha val="90000"/>
              <a:hueOff val="-142826"/>
              <a:satOff val="-932"/>
              <a:lumOff val="-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86B038-8CD6-464A-BD14-C3F5ED986793}">
      <dsp:nvSpPr>
        <dsp:cNvPr id="0" name=""/>
        <dsp:cNvSpPr/>
      </dsp:nvSpPr>
      <dsp:spPr>
        <a:xfrm>
          <a:off x="466427" y="322752"/>
          <a:ext cx="699186" cy="699186"/>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1</a:t>
          </a:r>
        </a:p>
      </dsp:txBody>
      <dsp:txXfrm>
        <a:off x="568820" y="425145"/>
        <a:ext cx="494400" cy="494400"/>
      </dsp:txXfrm>
    </dsp:sp>
    <dsp:sp modelId="{2DAC9ED2-BA73-4243-A896-0B4C9428BEB8}">
      <dsp:nvSpPr>
        <dsp:cNvPr id="0" name=""/>
        <dsp:cNvSpPr/>
      </dsp:nvSpPr>
      <dsp:spPr>
        <a:xfrm>
          <a:off x="5283" y="1187539"/>
          <a:ext cx="1621474" cy="1965600"/>
        </a:xfrm>
        <a:prstGeom prst="upArrowCallout">
          <a:avLst>
            <a:gd name="adj1" fmla="val 50000"/>
            <a:gd name="adj2" fmla="val 20000"/>
            <a:gd name="adj3" fmla="val 20000"/>
            <a:gd name="adj4" fmla="val 100000"/>
          </a:avLst>
        </a:prstGeom>
        <a:solidFill>
          <a:schemeClr val="accent5">
            <a:tint val="40000"/>
            <a:alpha val="90000"/>
            <a:hueOff val="-285653"/>
            <a:satOff val="-1864"/>
            <a:lumOff val="-167"/>
            <a:alphaOff val="0"/>
          </a:schemeClr>
        </a:solidFill>
        <a:ln w="12700" cap="flat" cmpd="sng" algn="ctr">
          <a:solidFill>
            <a:schemeClr val="accent5">
              <a:tint val="40000"/>
              <a:alpha val="90000"/>
              <a:hueOff val="-285653"/>
              <a:satOff val="-1864"/>
              <a:lumOff val="-1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Take the whole dataset consisting of </a:t>
          </a:r>
          <a:r>
            <a:rPr lang="en-US" sz="1100" i="1" kern="1200"/>
            <a:t>d+1 dimensions</a:t>
          </a:r>
          <a:r>
            <a:rPr lang="en-US" sz="1100" kern="1200"/>
            <a:t> and ignore the labels such that our new dataset becomes </a:t>
          </a:r>
          <a:r>
            <a:rPr lang="en-US" sz="1100" i="1" kern="1200"/>
            <a:t>d dimensional.</a:t>
          </a:r>
          <a:endParaRPr lang="en-US" sz="1100" kern="1200"/>
        </a:p>
      </dsp:txBody>
      <dsp:txXfrm>
        <a:off x="5283" y="1511834"/>
        <a:ext cx="1621474" cy="1641305"/>
      </dsp:txXfrm>
    </dsp:sp>
    <dsp:sp modelId="{FD912257-8E79-4167-88BC-CA475C761254}">
      <dsp:nvSpPr>
        <dsp:cNvPr id="0" name=""/>
        <dsp:cNvSpPr/>
      </dsp:nvSpPr>
      <dsp:spPr>
        <a:xfrm>
          <a:off x="1806922" y="672310"/>
          <a:ext cx="1621474" cy="72"/>
        </a:xfrm>
        <a:prstGeom prst="rect">
          <a:avLst/>
        </a:prstGeom>
        <a:solidFill>
          <a:schemeClr val="accent5">
            <a:tint val="40000"/>
            <a:alpha val="90000"/>
            <a:hueOff val="-428479"/>
            <a:satOff val="-2797"/>
            <a:lumOff val="-250"/>
            <a:alphaOff val="0"/>
          </a:schemeClr>
        </a:solidFill>
        <a:ln w="12700" cap="flat" cmpd="sng" algn="ctr">
          <a:solidFill>
            <a:schemeClr val="accent5">
              <a:tint val="40000"/>
              <a:alpha val="90000"/>
              <a:hueOff val="-428479"/>
              <a:satOff val="-2797"/>
              <a:lumOff val="-2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5C4296-FA1F-4917-AD85-5DBF77A3B236}">
      <dsp:nvSpPr>
        <dsp:cNvPr id="0" name=""/>
        <dsp:cNvSpPr/>
      </dsp:nvSpPr>
      <dsp:spPr>
        <a:xfrm>
          <a:off x="3471636" y="611810"/>
          <a:ext cx="82875" cy="155661"/>
        </a:xfrm>
        <a:prstGeom prst="chevron">
          <a:avLst>
            <a:gd name="adj" fmla="val 90000"/>
          </a:avLst>
        </a:prstGeom>
        <a:solidFill>
          <a:schemeClr val="accent5">
            <a:tint val="40000"/>
            <a:alpha val="90000"/>
            <a:hueOff val="-571305"/>
            <a:satOff val="-3729"/>
            <a:lumOff val="-333"/>
            <a:alphaOff val="0"/>
          </a:schemeClr>
        </a:solidFill>
        <a:ln w="12700" cap="flat" cmpd="sng" algn="ctr">
          <a:solidFill>
            <a:schemeClr val="accent5">
              <a:tint val="40000"/>
              <a:alpha val="90000"/>
              <a:hueOff val="-571305"/>
              <a:satOff val="-3729"/>
              <a:lumOff val="-33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9938B3-4259-4B7C-9E6D-C7F7486A992E}">
      <dsp:nvSpPr>
        <dsp:cNvPr id="0" name=""/>
        <dsp:cNvSpPr/>
      </dsp:nvSpPr>
      <dsp:spPr>
        <a:xfrm>
          <a:off x="2268066" y="322752"/>
          <a:ext cx="699186" cy="699186"/>
        </a:xfrm>
        <a:prstGeom prst="ellipse">
          <a:avLst/>
        </a:prstGeom>
        <a:solidFill>
          <a:schemeClr val="accent5">
            <a:hueOff val="-299363"/>
            <a:satOff val="135"/>
            <a:lumOff val="-1411"/>
            <a:alphaOff val="0"/>
          </a:schemeClr>
        </a:solidFill>
        <a:ln w="12700" cap="flat" cmpd="sng" algn="ctr">
          <a:solidFill>
            <a:schemeClr val="accent5">
              <a:hueOff val="-299363"/>
              <a:satOff val="135"/>
              <a:lumOff val="-1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2</a:t>
          </a:r>
        </a:p>
      </dsp:txBody>
      <dsp:txXfrm>
        <a:off x="2370459" y="425145"/>
        <a:ext cx="494400" cy="494400"/>
      </dsp:txXfrm>
    </dsp:sp>
    <dsp:sp modelId="{F471FE1A-C765-4D43-8C56-20842DF40BC2}">
      <dsp:nvSpPr>
        <dsp:cNvPr id="0" name=""/>
        <dsp:cNvSpPr/>
      </dsp:nvSpPr>
      <dsp:spPr>
        <a:xfrm>
          <a:off x="1806922" y="1187539"/>
          <a:ext cx="1621474" cy="1965600"/>
        </a:xfrm>
        <a:prstGeom prst="upArrowCallout">
          <a:avLst>
            <a:gd name="adj1" fmla="val 50000"/>
            <a:gd name="adj2" fmla="val 20000"/>
            <a:gd name="adj3" fmla="val 20000"/>
            <a:gd name="adj4" fmla="val 100000"/>
          </a:avLst>
        </a:prstGeom>
        <a:solidFill>
          <a:schemeClr val="accent5">
            <a:tint val="40000"/>
            <a:alpha val="90000"/>
            <a:hueOff val="-714131"/>
            <a:satOff val="-4661"/>
            <a:lumOff val="-416"/>
            <a:alphaOff val="0"/>
          </a:schemeClr>
        </a:solidFill>
        <a:ln w="12700" cap="flat" cmpd="sng" algn="ctr">
          <a:solidFill>
            <a:schemeClr val="accent5">
              <a:tint val="40000"/>
              <a:alpha val="90000"/>
              <a:hueOff val="-714131"/>
              <a:satOff val="-4661"/>
              <a:lumOff val="-4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Compute the </a:t>
          </a:r>
          <a:r>
            <a:rPr lang="en-US" sz="1100" i="1" kern="1200"/>
            <a:t>mean</a:t>
          </a:r>
          <a:r>
            <a:rPr lang="en-US" sz="1100" kern="1200"/>
            <a:t> for every dimension of the whole dataset.</a:t>
          </a:r>
        </a:p>
      </dsp:txBody>
      <dsp:txXfrm>
        <a:off x="1806922" y="1511834"/>
        <a:ext cx="1621474" cy="1641305"/>
      </dsp:txXfrm>
    </dsp:sp>
    <dsp:sp modelId="{3BAEEBAB-0AD2-4648-95E8-FD55085087FA}">
      <dsp:nvSpPr>
        <dsp:cNvPr id="0" name=""/>
        <dsp:cNvSpPr/>
      </dsp:nvSpPr>
      <dsp:spPr>
        <a:xfrm>
          <a:off x="3608561" y="672310"/>
          <a:ext cx="1621474" cy="72"/>
        </a:xfrm>
        <a:prstGeom prst="rect">
          <a:avLst/>
        </a:prstGeom>
        <a:solidFill>
          <a:schemeClr val="accent5">
            <a:tint val="40000"/>
            <a:alpha val="90000"/>
            <a:hueOff val="-856958"/>
            <a:satOff val="-5593"/>
            <a:lumOff val="-500"/>
            <a:alphaOff val="0"/>
          </a:schemeClr>
        </a:solidFill>
        <a:ln w="12700" cap="flat" cmpd="sng" algn="ctr">
          <a:solidFill>
            <a:schemeClr val="accent5">
              <a:tint val="40000"/>
              <a:alpha val="90000"/>
              <a:hueOff val="-856958"/>
              <a:satOff val="-5593"/>
              <a:lumOff val="-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6B0D87-E861-4505-8E91-93670E98664C}">
      <dsp:nvSpPr>
        <dsp:cNvPr id="0" name=""/>
        <dsp:cNvSpPr/>
      </dsp:nvSpPr>
      <dsp:spPr>
        <a:xfrm>
          <a:off x="5273275" y="611810"/>
          <a:ext cx="82875" cy="155661"/>
        </a:xfrm>
        <a:prstGeom prst="chevron">
          <a:avLst>
            <a:gd name="adj" fmla="val 90000"/>
          </a:avLst>
        </a:prstGeom>
        <a:solidFill>
          <a:schemeClr val="accent5">
            <a:tint val="40000"/>
            <a:alpha val="90000"/>
            <a:hueOff val="-999784"/>
            <a:satOff val="-6525"/>
            <a:lumOff val="-583"/>
            <a:alphaOff val="0"/>
          </a:schemeClr>
        </a:solidFill>
        <a:ln w="12700" cap="flat" cmpd="sng" algn="ctr">
          <a:solidFill>
            <a:schemeClr val="accent5">
              <a:tint val="40000"/>
              <a:alpha val="90000"/>
              <a:hueOff val="-999784"/>
              <a:satOff val="-6525"/>
              <a:lumOff val="-5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4B82E9-0D19-4B72-AFAE-A59D8175A6A3}">
      <dsp:nvSpPr>
        <dsp:cNvPr id="0" name=""/>
        <dsp:cNvSpPr/>
      </dsp:nvSpPr>
      <dsp:spPr>
        <a:xfrm>
          <a:off x="4069705" y="322752"/>
          <a:ext cx="699186" cy="699186"/>
        </a:xfrm>
        <a:prstGeom prst="ellipse">
          <a:avLst/>
        </a:prstGeom>
        <a:solidFill>
          <a:schemeClr val="accent5">
            <a:hueOff val="-598726"/>
            <a:satOff val="270"/>
            <a:lumOff val="-2823"/>
            <a:alphaOff val="0"/>
          </a:schemeClr>
        </a:solidFill>
        <a:ln w="12700" cap="flat" cmpd="sng" algn="ctr">
          <a:solidFill>
            <a:schemeClr val="accent5">
              <a:hueOff val="-598726"/>
              <a:satOff val="270"/>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3</a:t>
          </a:r>
        </a:p>
      </dsp:txBody>
      <dsp:txXfrm>
        <a:off x="4172098" y="425145"/>
        <a:ext cx="494400" cy="494400"/>
      </dsp:txXfrm>
    </dsp:sp>
    <dsp:sp modelId="{85D26D13-417E-4135-9A44-48BE0FAEB764}">
      <dsp:nvSpPr>
        <dsp:cNvPr id="0" name=""/>
        <dsp:cNvSpPr/>
      </dsp:nvSpPr>
      <dsp:spPr>
        <a:xfrm>
          <a:off x="3608561" y="1187539"/>
          <a:ext cx="1621474" cy="1965600"/>
        </a:xfrm>
        <a:prstGeom prst="upArrowCallout">
          <a:avLst>
            <a:gd name="adj1" fmla="val 50000"/>
            <a:gd name="adj2" fmla="val 20000"/>
            <a:gd name="adj3" fmla="val 20000"/>
            <a:gd name="adj4" fmla="val 100000"/>
          </a:avLst>
        </a:prstGeom>
        <a:solidFill>
          <a:schemeClr val="accent5">
            <a:tint val="40000"/>
            <a:alpha val="90000"/>
            <a:hueOff val="-1142610"/>
            <a:satOff val="-7457"/>
            <a:lumOff val="-666"/>
            <a:alphaOff val="0"/>
          </a:schemeClr>
        </a:solidFill>
        <a:ln w="12700" cap="flat" cmpd="sng" algn="ctr">
          <a:solidFill>
            <a:schemeClr val="accent5">
              <a:tint val="40000"/>
              <a:alpha val="90000"/>
              <a:hueOff val="-1142610"/>
              <a:satOff val="-7457"/>
              <a:lumOff val="-6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Compute the </a:t>
          </a:r>
          <a:r>
            <a:rPr lang="en-US" sz="1100" i="1" kern="1200"/>
            <a:t>covariance matrix</a:t>
          </a:r>
          <a:r>
            <a:rPr lang="en-US" sz="1100" kern="1200"/>
            <a:t> of the whole dataset.</a:t>
          </a:r>
        </a:p>
      </dsp:txBody>
      <dsp:txXfrm>
        <a:off x="3608561" y="1511834"/>
        <a:ext cx="1621474" cy="1641305"/>
      </dsp:txXfrm>
    </dsp:sp>
    <dsp:sp modelId="{8FA3FBFF-25B4-45B4-8421-F5AE1D2DA0AC}">
      <dsp:nvSpPr>
        <dsp:cNvPr id="0" name=""/>
        <dsp:cNvSpPr/>
      </dsp:nvSpPr>
      <dsp:spPr>
        <a:xfrm>
          <a:off x="5410200" y="672310"/>
          <a:ext cx="1621474" cy="72"/>
        </a:xfrm>
        <a:prstGeom prst="rect">
          <a:avLst/>
        </a:prstGeom>
        <a:solidFill>
          <a:schemeClr val="accent5">
            <a:tint val="40000"/>
            <a:alpha val="90000"/>
            <a:hueOff val="-1285436"/>
            <a:satOff val="-8390"/>
            <a:lumOff val="-750"/>
            <a:alphaOff val="0"/>
          </a:schemeClr>
        </a:solidFill>
        <a:ln w="12700" cap="flat" cmpd="sng" algn="ctr">
          <a:solidFill>
            <a:schemeClr val="accent5">
              <a:tint val="40000"/>
              <a:alpha val="90000"/>
              <a:hueOff val="-1285436"/>
              <a:satOff val="-8390"/>
              <a:lumOff val="-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8A83BA-B194-4417-80F0-B11623634E09}">
      <dsp:nvSpPr>
        <dsp:cNvPr id="0" name=""/>
        <dsp:cNvSpPr/>
      </dsp:nvSpPr>
      <dsp:spPr>
        <a:xfrm>
          <a:off x="7074914" y="611810"/>
          <a:ext cx="82875" cy="155661"/>
        </a:xfrm>
        <a:prstGeom prst="chevron">
          <a:avLst>
            <a:gd name="adj" fmla="val 90000"/>
          </a:avLst>
        </a:prstGeom>
        <a:solidFill>
          <a:schemeClr val="accent5">
            <a:tint val="40000"/>
            <a:alpha val="90000"/>
            <a:hueOff val="-1428263"/>
            <a:satOff val="-9322"/>
            <a:lumOff val="-833"/>
            <a:alphaOff val="0"/>
          </a:schemeClr>
        </a:solidFill>
        <a:ln w="12700" cap="flat" cmpd="sng" algn="ctr">
          <a:solidFill>
            <a:schemeClr val="accent5">
              <a:tint val="40000"/>
              <a:alpha val="90000"/>
              <a:hueOff val="-1428263"/>
              <a:satOff val="-9322"/>
              <a:lumOff val="-83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4BCF0E-4068-48F6-B69F-069B831E789A}">
      <dsp:nvSpPr>
        <dsp:cNvPr id="0" name=""/>
        <dsp:cNvSpPr/>
      </dsp:nvSpPr>
      <dsp:spPr>
        <a:xfrm>
          <a:off x="5871344" y="322752"/>
          <a:ext cx="699186" cy="699186"/>
        </a:xfrm>
        <a:prstGeom prst="ellipse">
          <a:avLst/>
        </a:prstGeom>
        <a:solidFill>
          <a:schemeClr val="accent5">
            <a:hueOff val="-898090"/>
            <a:satOff val="404"/>
            <a:lumOff val="-4234"/>
            <a:alphaOff val="0"/>
          </a:schemeClr>
        </a:solidFill>
        <a:ln w="12700" cap="flat" cmpd="sng" algn="ctr">
          <a:solidFill>
            <a:schemeClr val="accent5">
              <a:hueOff val="-898090"/>
              <a:satOff val="404"/>
              <a:lumOff val="-42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4</a:t>
          </a:r>
        </a:p>
      </dsp:txBody>
      <dsp:txXfrm>
        <a:off x="5973737" y="425145"/>
        <a:ext cx="494400" cy="494400"/>
      </dsp:txXfrm>
    </dsp:sp>
    <dsp:sp modelId="{540AF084-9885-4A67-BFB2-A96E2C274E6E}">
      <dsp:nvSpPr>
        <dsp:cNvPr id="0" name=""/>
        <dsp:cNvSpPr/>
      </dsp:nvSpPr>
      <dsp:spPr>
        <a:xfrm>
          <a:off x="5410200" y="1187539"/>
          <a:ext cx="1621474" cy="1965600"/>
        </a:xfrm>
        <a:prstGeom prst="upArrowCallout">
          <a:avLst>
            <a:gd name="adj1" fmla="val 50000"/>
            <a:gd name="adj2" fmla="val 20000"/>
            <a:gd name="adj3" fmla="val 20000"/>
            <a:gd name="adj4" fmla="val 100000"/>
          </a:avLst>
        </a:prstGeom>
        <a:solidFill>
          <a:schemeClr val="accent5">
            <a:tint val="40000"/>
            <a:alpha val="90000"/>
            <a:hueOff val="-1571089"/>
            <a:satOff val="-10254"/>
            <a:lumOff val="-916"/>
            <a:alphaOff val="0"/>
          </a:schemeClr>
        </a:solidFill>
        <a:ln w="12700" cap="flat" cmpd="sng" algn="ctr">
          <a:solidFill>
            <a:schemeClr val="accent5">
              <a:tint val="40000"/>
              <a:alpha val="90000"/>
              <a:hueOff val="-1571089"/>
              <a:satOff val="-10254"/>
              <a:lumOff val="-9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Compute </a:t>
          </a:r>
          <a:r>
            <a:rPr lang="en-US" sz="1100" i="1" kern="1200"/>
            <a:t>eigenvectors</a:t>
          </a:r>
          <a:r>
            <a:rPr lang="en-US" sz="1100" kern="1200"/>
            <a:t> and the corresponding </a:t>
          </a:r>
          <a:r>
            <a:rPr lang="en-US" sz="1100" i="1" kern="1200"/>
            <a:t>eigenvalues</a:t>
          </a:r>
          <a:r>
            <a:rPr lang="en-US" sz="1100" kern="1200"/>
            <a:t>.</a:t>
          </a:r>
        </a:p>
      </dsp:txBody>
      <dsp:txXfrm>
        <a:off x="5410200" y="1511834"/>
        <a:ext cx="1621474" cy="1641305"/>
      </dsp:txXfrm>
    </dsp:sp>
    <dsp:sp modelId="{E0CF5C08-B5B7-480E-AA73-E7A46179B915}">
      <dsp:nvSpPr>
        <dsp:cNvPr id="0" name=""/>
        <dsp:cNvSpPr/>
      </dsp:nvSpPr>
      <dsp:spPr>
        <a:xfrm>
          <a:off x="7211838" y="672310"/>
          <a:ext cx="1621474" cy="72"/>
        </a:xfrm>
        <a:prstGeom prst="rect">
          <a:avLst/>
        </a:prstGeom>
        <a:solidFill>
          <a:schemeClr val="accent5">
            <a:tint val="40000"/>
            <a:alpha val="90000"/>
            <a:hueOff val="-1713915"/>
            <a:satOff val="-11186"/>
            <a:lumOff val="-1000"/>
            <a:alphaOff val="0"/>
          </a:schemeClr>
        </a:solidFill>
        <a:ln w="12700" cap="flat" cmpd="sng" algn="ctr">
          <a:solidFill>
            <a:schemeClr val="accent5">
              <a:tint val="40000"/>
              <a:alpha val="90000"/>
              <a:hueOff val="-1713915"/>
              <a:satOff val="-11186"/>
              <a:lumOff val="-10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19FDF5-C175-44B4-825F-3935741E7AEE}">
      <dsp:nvSpPr>
        <dsp:cNvPr id="0" name=""/>
        <dsp:cNvSpPr/>
      </dsp:nvSpPr>
      <dsp:spPr>
        <a:xfrm>
          <a:off x="8876553" y="611810"/>
          <a:ext cx="82875" cy="155661"/>
        </a:xfrm>
        <a:prstGeom prst="chevron">
          <a:avLst>
            <a:gd name="adj" fmla="val 90000"/>
          </a:avLst>
        </a:prstGeom>
        <a:solidFill>
          <a:schemeClr val="accent5">
            <a:tint val="40000"/>
            <a:alpha val="90000"/>
            <a:hueOff val="-1856741"/>
            <a:satOff val="-12118"/>
            <a:lumOff val="-1083"/>
            <a:alphaOff val="0"/>
          </a:schemeClr>
        </a:solidFill>
        <a:ln w="12700" cap="flat" cmpd="sng" algn="ctr">
          <a:solidFill>
            <a:schemeClr val="accent5">
              <a:tint val="40000"/>
              <a:alpha val="90000"/>
              <a:hueOff val="-1856741"/>
              <a:satOff val="-12118"/>
              <a:lumOff val="-10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C60BAC-C613-4506-A153-73C21AFBB21B}">
      <dsp:nvSpPr>
        <dsp:cNvPr id="0" name=""/>
        <dsp:cNvSpPr/>
      </dsp:nvSpPr>
      <dsp:spPr>
        <a:xfrm>
          <a:off x="7672983" y="322752"/>
          <a:ext cx="699186" cy="699186"/>
        </a:xfrm>
        <a:prstGeom prst="ellipse">
          <a:avLst/>
        </a:prstGeom>
        <a:solidFill>
          <a:schemeClr val="accent5">
            <a:hueOff val="-1197453"/>
            <a:satOff val="539"/>
            <a:lumOff val="-5646"/>
            <a:alphaOff val="0"/>
          </a:schemeClr>
        </a:solidFill>
        <a:ln w="12700" cap="flat" cmpd="sng" algn="ctr">
          <a:solidFill>
            <a:schemeClr val="accent5">
              <a:hueOff val="-1197453"/>
              <a:satOff val="539"/>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5</a:t>
          </a:r>
        </a:p>
      </dsp:txBody>
      <dsp:txXfrm>
        <a:off x="7775376" y="425145"/>
        <a:ext cx="494400" cy="494400"/>
      </dsp:txXfrm>
    </dsp:sp>
    <dsp:sp modelId="{43632679-F3BA-40F5-832A-5CC9FF4EFBE6}">
      <dsp:nvSpPr>
        <dsp:cNvPr id="0" name=""/>
        <dsp:cNvSpPr/>
      </dsp:nvSpPr>
      <dsp:spPr>
        <a:xfrm>
          <a:off x="7211838" y="1187539"/>
          <a:ext cx="1621474" cy="1965600"/>
        </a:xfrm>
        <a:prstGeom prst="upArrowCallout">
          <a:avLst>
            <a:gd name="adj1" fmla="val 50000"/>
            <a:gd name="adj2" fmla="val 20000"/>
            <a:gd name="adj3" fmla="val 20000"/>
            <a:gd name="adj4" fmla="val 100000"/>
          </a:avLst>
        </a:prstGeom>
        <a:solidFill>
          <a:schemeClr val="accent5">
            <a:tint val="40000"/>
            <a:alpha val="90000"/>
            <a:hueOff val="-1999568"/>
            <a:satOff val="-13050"/>
            <a:lumOff val="-1166"/>
            <a:alphaOff val="0"/>
          </a:schemeClr>
        </a:solidFill>
        <a:ln w="12700" cap="flat" cmpd="sng" algn="ctr">
          <a:solidFill>
            <a:schemeClr val="accent5">
              <a:tint val="40000"/>
              <a:alpha val="90000"/>
              <a:hueOff val="-1999568"/>
              <a:satOff val="-13050"/>
              <a:lumOff val="-11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Sort the eigenvectors by decreasing eigenvalues and choose k eigenvectors with the largest eigenvalues to form a </a:t>
          </a:r>
          <a:r>
            <a:rPr lang="en-US" sz="1100" i="1" kern="1200"/>
            <a:t>d × k dimensional</a:t>
          </a:r>
          <a:r>
            <a:rPr lang="en-US" sz="1100" kern="1200"/>
            <a:t> matrix </a:t>
          </a:r>
          <a:r>
            <a:rPr lang="en-US" sz="1100" b="1" kern="1200"/>
            <a:t>W.</a:t>
          </a:r>
          <a:endParaRPr lang="en-US" sz="1100" kern="1200"/>
        </a:p>
      </dsp:txBody>
      <dsp:txXfrm>
        <a:off x="7211838" y="1511834"/>
        <a:ext cx="1621474" cy="1641305"/>
      </dsp:txXfrm>
    </dsp:sp>
    <dsp:sp modelId="{D3F2CA2F-C98F-4C34-99DE-4F467BD93667}">
      <dsp:nvSpPr>
        <dsp:cNvPr id="0" name=""/>
        <dsp:cNvSpPr/>
      </dsp:nvSpPr>
      <dsp:spPr>
        <a:xfrm>
          <a:off x="9013477" y="672309"/>
          <a:ext cx="810737" cy="72"/>
        </a:xfrm>
        <a:prstGeom prst="rect">
          <a:avLst/>
        </a:prstGeom>
        <a:solidFill>
          <a:schemeClr val="accent5">
            <a:tint val="40000"/>
            <a:alpha val="90000"/>
            <a:hueOff val="-2142394"/>
            <a:satOff val="-13983"/>
            <a:lumOff val="-1249"/>
            <a:alphaOff val="0"/>
          </a:schemeClr>
        </a:solidFill>
        <a:ln w="12700" cap="flat" cmpd="sng" algn="ctr">
          <a:solidFill>
            <a:schemeClr val="accent5">
              <a:tint val="40000"/>
              <a:alpha val="90000"/>
              <a:hueOff val="-2142394"/>
              <a:satOff val="-13983"/>
              <a:lumOff val="-12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FB3A17-1662-420E-BEA9-8377159084CE}">
      <dsp:nvSpPr>
        <dsp:cNvPr id="0" name=""/>
        <dsp:cNvSpPr/>
      </dsp:nvSpPr>
      <dsp:spPr>
        <a:xfrm>
          <a:off x="9474621" y="322752"/>
          <a:ext cx="699186" cy="699186"/>
        </a:xfrm>
        <a:prstGeom prst="ellipse">
          <a:avLst/>
        </a:prstGeom>
        <a:solidFill>
          <a:schemeClr val="accent5">
            <a:hueOff val="-1496816"/>
            <a:satOff val="674"/>
            <a:lumOff val="-7057"/>
            <a:alphaOff val="0"/>
          </a:schemeClr>
        </a:solidFill>
        <a:ln w="12700" cap="flat" cmpd="sng" algn="ctr">
          <a:solidFill>
            <a:schemeClr val="accent5">
              <a:hueOff val="-1496816"/>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2" tIns="27132" rIns="27132" bIns="27132" numCol="1" spcCol="1270" anchor="ctr" anchorCtr="0">
          <a:noAutofit/>
        </a:bodyPr>
        <a:lstStyle/>
        <a:p>
          <a:pPr marL="0" lvl="0" indent="0" algn="ctr" defTabSz="1466850">
            <a:lnSpc>
              <a:spcPct val="90000"/>
            </a:lnSpc>
            <a:spcBef>
              <a:spcPct val="0"/>
            </a:spcBef>
            <a:spcAft>
              <a:spcPct val="35000"/>
            </a:spcAft>
            <a:buNone/>
          </a:pPr>
          <a:r>
            <a:rPr lang="en-US" sz="3300" kern="1200"/>
            <a:t>6</a:t>
          </a:r>
        </a:p>
      </dsp:txBody>
      <dsp:txXfrm>
        <a:off x="9577014" y="425145"/>
        <a:ext cx="494400" cy="494400"/>
      </dsp:txXfrm>
    </dsp:sp>
    <dsp:sp modelId="{E167D9DB-E8E6-451B-909F-C579F600392C}">
      <dsp:nvSpPr>
        <dsp:cNvPr id="0" name=""/>
        <dsp:cNvSpPr/>
      </dsp:nvSpPr>
      <dsp:spPr>
        <a:xfrm>
          <a:off x="9013477" y="1187539"/>
          <a:ext cx="1621474" cy="1965600"/>
        </a:xfrm>
        <a:prstGeom prst="upArrowCallout">
          <a:avLst>
            <a:gd name="adj1" fmla="val 50000"/>
            <a:gd name="adj2" fmla="val 20000"/>
            <a:gd name="adj3" fmla="val 20000"/>
            <a:gd name="adj4" fmla="val 100000"/>
          </a:avLst>
        </a:prstGeom>
        <a:solidFill>
          <a:schemeClr val="accent5">
            <a:tint val="40000"/>
            <a:alpha val="90000"/>
            <a:hueOff val="-2428046"/>
            <a:satOff val="-15847"/>
            <a:lumOff val="-1416"/>
            <a:alphaOff val="0"/>
          </a:schemeClr>
        </a:solidFill>
        <a:ln w="12700" cap="flat" cmpd="sng" algn="ctr">
          <a:solidFill>
            <a:schemeClr val="accent5">
              <a:tint val="40000"/>
              <a:alpha val="90000"/>
              <a:hueOff val="-2428046"/>
              <a:satOff val="-15847"/>
              <a:lumOff val="-14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904" tIns="165100" rIns="127904" bIns="165100" numCol="1" spcCol="1270" anchor="t" anchorCtr="0">
          <a:noAutofit/>
        </a:bodyPr>
        <a:lstStyle/>
        <a:p>
          <a:pPr marL="0" lvl="0" indent="0" algn="l" defTabSz="488950">
            <a:lnSpc>
              <a:spcPct val="90000"/>
            </a:lnSpc>
            <a:spcBef>
              <a:spcPct val="0"/>
            </a:spcBef>
            <a:spcAft>
              <a:spcPct val="35000"/>
            </a:spcAft>
            <a:buNone/>
          </a:pPr>
          <a:r>
            <a:rPr lang="en-US" sz="1100" kern="1200"/>
            <a:t>Use this </a:t>
          </a:r>
          <a:r>
            <a:rPr lang="en-US" sz="1100" i="1" kern="1200"/>
            <a:t>d × k eigenvector matrix</a:t>
          </a:r>
          <a:r>
            <a:rPr lang="en-US" sz="1100" kern="1200"/>
            <a:t> to transform the samples onto the new subspace.</a:t>
          </a:r>
        </a:p>
      </dsp:txBody>
      <dsp:txXfrm>
        <a:off x="9013477" y="1511834"/>
        <a:ext cx="1621474" cy="1641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FDB0A-E27E-4449-B55B-16485CB2FDC6}">
      <dsp:nvSpPr>
        <dsp:cNvPr id="0" name=""/>
        <dsp:cNvSpPr/>
      </dsp:nvSpPr>
      <dsp:spPr>
        <a:xfrm>
          <a:off x="0" y="1409700"/>
          <a:ext cx="1904999" cy="26669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21" tIns="330200" rIns="148521" bIns="330200" numCol="1" spcCol="1270" anchor="t" anchorCtr="0">
          <a:noAutofit/>
        </a:bodyPr>
        <a:lstStyle/>
        <a:p>
          <a:pPr marL="0" lvl="0" indent="0" algn="l" defTabSz="488950">
            <a:lnSpc>
              <a:spcPct val="90000"/>
            </a:lnSpc>
            <a:spcBef>
              <a:spcPct val="0"/>
            </a:spcBef>
            <a:spcAft>
              <a:spcPct val="35000"/>
            </a:spcAft>
            <a:buNone/>
          </a:pPr>
          <a:r>
            <a:rPr lang="en-US" sz="1100" kern="1200" dirty="0"/>
            <a:t>Calculating a joint probability distribution that represents the similarities between the data points.</a:t>
          </a:r>
        </a:p>
      </dsp:txBody>
      <dsp:txXfrm>
        <a:off x="0" y="2423160"/>
        <a:ext cx="1904999" cy="1600199"/>
      </dsp:txXfrm>
    </dsp:sp>
    <dsp:sp modelId="{AA1D0935-2A4A-47CD-BA77-681B50B2CBF3}">
      <dsp:nvSpPr>
        <dsp:cNvPr id="0" name=""/>
        <dsp:cNvSpPr/>
      </dsp:nvSpPr>
      <dsp:spPr>
        <a:xfrm>
          <a:off x="552450" y="1676400"/>
          <a:ext cx="800099" cy="80009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79" tIns="12700" rIns="62379"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69622" y="1793572"/>
        <a:ext cx="565755" cy="565755"/>
      </dsp:txXfrm>
    </dsp:sp>
    <dsp:sp modelId="{04663118-9861-4AE2-92F6-4D1496C51603}">
      <dsp:nvSpPr>
        <dsp:cNvPr id="0" name=""/>
        <dsp:cNvSpPr/>
      </dsp:nvSpPr>
      <dsp:spPr>
        <a:xfrm>
          <a:off x="0" y="4076628"/>
          <a:ext cx="1904999" cy="72"/>
        </a:xfrm>
        <a:prstGeom prst="rect">
          <a:avLst/>
        </a:prstGeom>
        <a:solidFill>
          <a:schemeClr val="accent2">
            <a:hueOff val="-299343"/>
            <a:satOff val="-135"/>
            <a:lumOff val="1411"/>
            <a:alphaOff val="0"/>
          </a:schemeClr>
        </a:solidFill>
        <a:ln w="12700" cap="flat" cmpd="sng" algn="ctr">
          <a:solidFill>
            <a:schemeClr val="accent2">
              <a:hueOff val="-299343"/>
              <a:satOff val="-135"/>
              <a:lumOff val="1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4A3AB-E373-430C-959D-34C1EEC2A541}">
      <dsp:nvSpPr>
        <dsp:cNvPr id="0" name=""/>
        <dsp:cNvSpPr/>
      </dsp:nvSpPr>
      <dsp:spPr>
        <a:xfrm>
          <a:off x="2095500" y="1409700"/>
          <a:ext cx="1904999" cy="2666999"/>
        </a:xfrm>
        <a:prstGeom prst="rect">
          <a:avLst/>
        </a:prstGeom>
        <a:solidFill>
          <a:schemeClr val="accent2">
            <a:tint val="40000"/>
            <a:alpha val="90000"/>
            <a:hueOff val="-433189"/>
            <a:satOff val="7923"/>
            <a:lumOff val="708"/>
            <a:alphaOff val="0"/>
          </a:schemeClr>
        </a:solidFill>
        <a:ln w="12700" cap="flat" cmpd="sng" algn="ctr">
          <a:solidFill>
            <a:schemeClr val="accent2">
              <a:tint val="40000"/>
              <a:alpha val="90000"/>
              <a:hueOff val="-433189"/>
              <a:satOff val="7923"/>
              <a:lumOff val="7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21" tIns="330200" rIns="148521" bIns="330200" numCol="1" spcCol="1270" anchor="t" anchorCtr="0">
          <a:noAutofit/>
        </a:bodyPr>
        <a:lstStyle/>
        <a:p>
          <a:pPr marL="0" lvl="0" indent="0" algn="l" defTabSz="488950">
            <a:lnSpc>
              <a:spcPct val="90000"/>
            </a:lnSpc>
            <a:spcBef>
              <a:spcPct val="0"/>
            </a:spcBef>
            <a:spcAft>
              <a:spcPct val="35000"/>
            </a:spcAft>
            <a:buNone/>
          </a:pPr>
          <a:r>
            <a:rPr lang="en-US" sz="1100" kern="1200"/>
            <a:t>Creating a dataset of points in the target dimension and then calculating the joint probability distribution for them as well.</a:t>
          </a:r>
        </a:p>
      </dsp:txBody>
      <dsp:txXfrm>
        <a:off x="2095500" y="2423160"/>
        <a:ext cx="1904999" cy="1600199"/>
      </dsp:txXfrm>
    </dsp:sp>
    <dsp:sp modelId="{6B4FB04C-F288-4724-A083-3C645BDE0532}">
      <dsp:nvSpPr>
        <dsp:cNvPr id="0" name=""/>
        <dsp:cNvSpPr/>
      </dsp:nvSpPr>
      <dsp:spPr>
        <a:xfrm>
          <a:off x="2647950" y="1676400"/>
          <a:ext cx="800099" cy="800099"/>
        </a:xfrm>
        <a:prstGeom prst="ellipse">
          <a:avLst/>
        </a:prstGeom>
        <a:solidFill>
          <a:schemeClr val="accent2">
            <a:hueOff val="-598687"/>
            <a:satOff val="-270"/>
            <a:lumOff val="2823"/>
            <a:alphaOff val="0"/>
          </a:schemeClr>
        </a:solidFill>
        <a:ln w="12700" cap="flat" cmpd="sng" algn="ctr">
          <a:solidFill>
            <a:schemeClr val="accent2">
              <a:hueOff val="-598687"/>
              <a:satOff val="-270"/>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79" tIns="12700" rIns="62379"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765122" y="1793572"/>
        <a:ext cx="565755" cy="565755"/>
      </dsp:txXfrm>
    </dsp:sp>
    <dsp:sp modelId="{1C082573-3C5E-4B08-B214-8A95B2BB00FC}">
      <dsp:nvSpPr>
        <dsp:cNvPr id="0" name=""/>
        <dsp:cNvSpPr/>
      </dsp:nvSpPr>
      <dsp:spPr>
        <a:xfrm>
          <a:off x="2095500" y="4076628"/>
          <a:ext cx="1904999" cy="72"/>
        </a:xfrm>
        <a:prstGeom prst="rect">
          <a:avLst/>
        </a:prstGeom>
        <a:solidFill>
          <a:schemeClr val="accent2">
            <a:hueOff val="-898030"/>
            <a:satOff val="-404"/>
            <a:lumOff val="4234"/>
            <a:alphaOff val="0"/>
          </a:schemeClr>
        </a:solidFill>
        <a:ln w="12700" cap="flat" cmpd="sng" algn="ctr">
          <a:solidFill>
            <a:schemeClr val="accent2">
              <a:hueOff val="-898030"/>
              <a:satOff val="-404"/>
              <a:lumOff val="42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7FEBC-30A0-429F-B961-F9DC34B363DF}">
      <dsp:nvSpPr>
        <dsp:cNvPr id="0" name=""/>
        <dsp:cNvSpPr/>
      </dsp:nvSpPr>
      <dsp:spPr>
        <a:xfrm>
          <a:off x="4191000" y="1409700"/>
          <a:ext cx="1904999" cy="2666999"/>
        </a:xfrm>
        <a:prstGeom prst="rect">
          <a:avLst/>
        </a:prstGeom>
        <a:solidFill>
          <a:schemeClr val="accent2">
            <a:tint val="40000"/>
            <a:alpha val="90000"/>
            <a:hueOff val="-866377"/>
            <a:satOff val="15847"/>
            <a:lumOff val="1416"/>
            <a:alphaOff val="0"/>
          </a:schemeClr>
        </a:solidFill>
        <a:ln w="12700" cap="flat" cmpd="sng" algn="ctr">
          <a:solidFill>
            <a:schemeClr val="accent2">
              <a:tint val="40000"/>
              <a:alpha val="90000"/>
              <a:hueOff val="-866377"/>
              <a:satOff val="15847"/>
              <a:lumOff val="14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21" tIns="330200" rIns="148521" bIns="330200" numCol="1" spcCol="1270" anchor="t" anchorCtr="0">
          <a:noAutofit/>
        </a:bodyPr>
        <a:lstStyle/>
        <a:p>
          <a:pPr marL="0" lvl="0" indent="0" algn="l" defTabSz="488950">
            <a:lnSpc>
              <a:spcPct val="90000"/>
            </a:lnSpc>
            <a:spcBef>
              <a:spcPct val="0"/>
            </a:spcBef>
            <a:spcAft>
              <a:spcPct val="35000"/>
            </a:spcAft>
            <a:buNone/>
          </a:pPr>
          <a:r>
            <a:rPr lang="en-US" sz="1100" kern="1200"/>
            <a:t>Using gradient descent to change the dataset in the low-dimensional space so that the joint probability distribution representing it would be as similar as possible to the one in the high dimension.</a:t>
          </a:r>
        </a:p>
      </dsp:txBody>
      <dsp:txXfrm>
        <a:off x="4191000" y="2423160"/>
        <a:ext cx="1904999" cy="1600199"/>
      </dsp:txXfrm>
    </dsp:sp>
    <dsp:sp modelId="{FC870F01-E0D5-4936-A3F5-962BE23FFEC1}">
      <dsp:nvSpPr>
        <dsp:cNvPr id="0" name=""/>
        <dsp:cNvSpPr/>
      </dsp:nvSpPr>
      <dsp:spPr>
        <a:xfrm>
          <a:off x="4743449" y="1676400"/>
          <a:ext cx="800099" cy="800099"/>
        </a:xfrm>
        <a:prstGeom prst="ellipse">
          <a:avLst/>
        </a:prstGeom>
        <a:solidFill>
          <a:schemeClr val="accent2">
            <a:hueOff val="-1197374"/>
            <a:satOff val="-539"/>
            <a:lumOff val="5646"/>
            <a:alphaOff val="0"/>
          </a:schemeClr>
        </a:solidFill>
        <a:ln w="12700" cap="flat" cmpd="sng" algn="ctr">
          <a:solidFill>
            <a:schemeClr val="accent2">
              <a:hueOff val="-1197374"/>
              <a:satOff val="-539"/>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79" tIns="12700" rIns="62379" bIns="12700"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4860621" y="1793572"/>
        <a:ext cx="565755" cy="565755"/>
      </dsp:txXfrm>
    </dsp:sp>
    <dsp:sp modelId="{05CADB72-79CE-4121-91BE-45148C1EF181}">
      <dsp:nvSpPr>
        <dsp:cNvPr id="0" name=""/>
        <dsp:cNvSpPr/>
      </dsp:nvSpPr>
      <dsp:spPr>
        <a:xfrm>
          <a:off x="4191000" y="4076628"/>
          <a:ext cx="1904999" cy="72"/>
        </a:xfrm>
        <a:prstGeom prst="rect">
          <a:avLst/>
        </a:prstGeom>
        <a:solidFill>
          <a:schemeClr val="accent2">
            <a:hueOff val="-1496717"/>
            <a:satOff val="-674"/>
            <a:lumOff val="7057"/>
            <a:alphaOff val="0"/>
          </a:schemeClr>
        </a:solidFill>
        <a:ln w="12700" cap="flat" cmpd="sng" algn="ctr">
          <a:solidFill>
            <a:schemeClr val="accent2">
              <a:hueOff val="-1496717"/>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6E2FC-4CBE-446D-A3D4-6CA15572FD24}"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9A1BF-6E63-497D-B3E6-32321F23743E}" type="slidenum">
              <a:rPr lang="en-US" smtClean="0"/>
              <a:t>‹#›</a:t>
            </a:fld>
            <a:endParaRPr lang="en-US"/>
          </a:p>
        </p:txBody>
      </p:sp>
    </p:spTree>
    <p:extLst>
      <p:ext uri="{BB962C8B-B14F-4D97-AF65-F5344CB8AC3E}">
        <p14:creationId xmlns:p14="http://schemas.microsoft.com/office/powerpoint/2010/main" val="1049090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which could explain the reason they had more bikes rented in 2018 with bad weather conditions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4E9A1BF-6E63-497D-B3E6-32321F23743E}" type="slidenum">
              <a:rPr lang="en-US" smtClean="0"/>
              <a:t>9</a:t>
            </a:fld>
            <a:endParaRPr lang="en-US"/>
          </a:p>
        </p:txBody>
      </p:sp>
    </p:spTree>
    <p:extLst>
      <p:ext uri="{BB962C8B-B14F-4D97-AF65-F5344CB8AC3E}">
        <p14:creationId xmlns:p14="http://schemas.microsoft.com/office/powerpoint/2010/main" val="896996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hourly pattern based on weekend or weekday, we see that the peak times during the week is for school/work, while during the weekend is more of a recreational </a:t>
            </a:r>
          </a:p>
          <a:p>
            <a:endParaRPr lang="en-US" dirty="0"/>
          </a:p>
        </p:txBody>
      </p:sp>
      <p:sp>
        <p:nvSpPr>
          <p:cNvPr id="4" name="Slide Number Placeholder 3"/>
          <p:cNvSpPr>
            <a:spLocks noGrp="1"/>
          </p:cNvSpPr>
          <p:nvPr>
            <p:ph type="sldNum" sz="quarter" idx="5"/>
          </p:nvPr>
        </p:nvSpPr>
        <p:spPr/>
        <p:txBody>
          <a:bodyPr/>
          <a:lstStyle/>
          <a:p>
            <a:fld id="{A4E9A1BF-6E63-497D-B3E6-32321F23743E}" type="slidenum">
              <a:rPr lang="en-US" smtClean="0"/>
              <a:t>17</a:t>
            </a:fld>
            <a:endParaRPr lang="en-US"/>
          </a:p>
        </p:txBody>
      </p:sp>
    </p:spTree>
    <p:extLst>
      <p:ext uri="{BB962C8B-B14F-4D97-AF65-F5344CB8AC3E}">
        <p14:creationId xmlns:p14="http://schemas.microsoft.com/office/powerpoint/2010/main" val="363464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Multicollinearity is the resultant of having two independent variables that are highly correlated, thus increasing computational power needed to run the model with no obvious gain, as well increase possibility of overfitting the model. </a:t>
            </a:r>
          </a:p>
          <a:p>
            <a:endParaRPr lang="en-US" dirty="0"/>
          </a:p>
          <a:p>
            <a:r>
              <a:rPr lang="en-US" dirty="0"/>
              <a:t>As we can see in the above chart, we have very little features that are correlated, except maybe some of the weather features, like temperature and dewpoint, windspeed and </a:t>
            </a:r>
            <a:r>
              <a:rPr lang="en-US" dirty="0" err="1"/>
              <a:t>windgust</a:t>
            </a:r>
            <a:r>
              <a:rPr lang="en-US" dirty="0"/>
              <a:t>, member and rental obviously, and a slight correlation between rental and temperature, and rental and hour</a:t>
            </a:r>
          </a:p>
        </p:txBody>
      </p:sp>
      <p:sp>
        <p:nvSpPr>
          <p:cNvPr id="4" name="Slide Number Placeholder 3"/>
          <p:cNvSpPr>
            <a:spLocks noGrp="1"/>
          </p:cNvSpPr>
          <p:nvPr>
            <p:ph type="sldNum" sz="quarter" idx="5"/>
          </p:nvPr>
        </p:nvSpPr>
        <p:spPr/>
        <p:txBody>
          <a:bodyPr/>
          <a:lstStyle/>
          <a:p>
            <a:fld id="{A4E9A1BF-6E63-497D-B3E6-32321F23743E}" type="slidenum">
              <a:rPr lang="en-US" smtClean="0"/>
              <a:t>18</a:t>
            </a:fld>
            <a:endParaRPr lang="en-US"/>
          </a:p>
        </p:txBody>
      </p:sp>
    </p:spTree>
    <p:extLst>
      <p:ext uri="{BB962C8B-B14F-4D97-AF65-F5344CB8AC3E}">
        <p14:creationId xmlns:p14="http://schemas.microsoft.com/office/powerpoint/2010/main" val="428654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we can see in the above chart, we have very little features that are correlated, except maybe some of the weather features, like temperature and dewpoint, windspeed and </a:t>
            </a:r>
            <a:r>
              <a:rPr lang="en-US" dirty="0" err="1"/>
              <a:t>windgust</a:t>
            </a:r>
            <a:r>
              <a:rPr lang="en-US" dirty="0"/>
              <a:t>, member and rental obviously, and a slight correlation between rental and temperature, and rental and hour</a:t>
            </a:r>
          </a:p>
          <a:p>
            <a:endParaRPr lang="en-US" dirty="0"/>
          </a:p>
        </p:txBody>
      </p:sp>
      <p:sp>
        <p:nvSpPr>
          <p:cNvPr id="4" name="Slide Number Placeholder 3"/>
          <p:cNvSpPr>
            <a:spLocks noGrp="1"/>
          </p:cNvSpPr>
          <p:nvPr>
            <p:ph type="sldNum" sz="quarter" idx="5"/>
          </p:nvPr>
        </p:nvSpPr>
        <p:spPr/>
        <p:txBody>
          <a:bodyPr/>
          <a:lstStyle/>
          <a:p>
            <a:fld id="{A4E9A1BF-6E63-497D-B3E6-32321F23743E}" type="slidenum">
              <a:rPr lang="en-US" smtClean="0"/>
              <a:t>19</a:t>
            </a:fld>
            <a:endParaRPr lang="en-US"/>
          </a:p>
        </p:txBody>
      </p:sp>
    </p:spTree>
    <p:extLst>
      <p:ext uri="{BB962C8B-B14F-4D97-AF65-F5344CB8AC3E}">
        <p14:creationId xmlns:p14="http://schemas.microsoft.com/office/powerpoint/2010/main" val="428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fitting the model, we realized that the weekday model is overfitting and achieving an accuracy level of 96% on the test data, while the weekend model is performing slightly better and has an accuracy of 82% which shows little overfitting</a:t>
            </a:r>
          </a:p>
          <a:p>
            <a:endParaRPr lang="en-US" dirty="0"/>
          </a:p>
        </p:txBody>
      </p:sp>
      <p:sp>
        <p:nvSpPr>
          <p:cNvPr id="4" name="Slide Number Placeholder 3"/>
          <p:cNvSpPr>
            <a:spLocks noGrp="1"/>
          </p:cNvSpPr>
          <p:nvPr>
            <p:ph type="sldNum" sz="quarter" idx="5"/>
          </p:nvPr>
        </p:nvSpPr>
        <p:spPr/>
        <p:txBody>
          <a:bodyPr/>
          <a:lstStyle/>
          <a:p>
            <a:fld id="{A4E9A1BF-6E63-497D-B3E6-32321F23743E}" type="slidenum">
              <a:rPr lang="en-US" smtClean="0"/>
              <a:t>23</a:t>
            </a:fld>
            <a:endParaRPr lang="en-US"/>
          </a:p>
        </p:txBody>
      </p:sp>
    </p:spTree>
    <p:extLst>
      <p:ext uri="{BB962C8B-B14F-4D97-AF65-F5344CB8AC3E}">
        <p14:creationId xmlns:p14="http://schemas.microsoft.com/office/powerpoint/2010/main" val="176772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10/5/2021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08354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10/5/2021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7304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10/5/2021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45800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10/5/2021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4087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10/5/2021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1240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10/5/2021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1551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10/5/2021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39393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10/5/2021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63182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10/5/2021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7961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10/5/2021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415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10/5/2021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4305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10/5/2021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26521050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 splashes against a white background">
            <a:extLst>
              <a:ext uri="{FF2B5EF4-FFF2-40B4-BE49-F238E27FC236}">
                <a16:creationId xmlns:a16="http://schemas.microsoft.com/office/drawing/2014/main" id="{A0FC8AEF-4DD4-4D94-96B6-EA886186ED3A}"/>
              </a:ext>
            </a:extLst>
          </p:cNvPr>
          <p:cNvPicPr>
            <a:picLocks noChangeAspect="1"/>
          </p:cNvPicPr>
          <p:nvPr/>
        </p:nvPicPr>
        <p:blipFill rotWithShape="1">
          <a:blip r:embed="rId2"/>
          <a:srcRect t="8435" b="7296"/>
          <a:stretch/>
        </p:blipFill>
        <p:spPr>
          <a:xfrm>
            <a:off x="1" y="10"/>
            <a:ext cx="12192000" cy="6857990"/>
          </a:xfrm>
          <a:prstGeom prst="rect">
            <a:avLst/>
          </a:prstGeom>
        </p:spPr>
      </p:pic>
      <p:sp>
        <p:nvSpPr>
          <p:cNvPr id="23" name="Rectangle 1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D2F88-6DF2-401B-B658-2979862CDF96}"/>
              </a:ext>
            </a:extLst>
          </p:cNvPr>
          <p:cNvSpPr>
            <a:spLocks noGrp="1"/>
          </p:cNvSpPr>
          <p:nvPr>
            <p:ph type="ctrTitle"/>
          </p:nvPr>
        </p:nvSpPr>
        <p:spPr>
          <a:xfrm>
            <a:off x="1371600" y="2057400"/>
            <a:ext cx="9486900" cy="1671509"/>
          </a:xfrm>
        </p:spPr>
        <p:txBody>
          <a:bodyPr>
            <a:normAutofit/>
          </a:bodyPr>
          <a:lstStyle/>
          <a:p>
            <a:r>
              <a:rPr lang="en-US">
                <a:solidFill>
                  <a:srgbClr val="FFFFFF"/>
                </a:solidFill>
              </a:rPr>
              <a:t>Capital Bikeshare Network Expansion</a:t>
            </a:r>
          </a:p>
        </p:txBody>
      </p:sp>
      <p:sp>
        <p:nvSpPr>
          <p:cNvPr id="3" name="Subtitle 2">
            <a:extLst>
              <a:ext uri="{FF2B5EF4-FFF2-40B4-BE49-F238E27FC236}">
                <a16:creationId xmlns:a16="http://schemas.microsoft.com/office/drawing/2014/main" id="{907E258A-1911-479C-9748-D8A48EAAD046}"/>
              </a:ext>
            </a:extLst>
          </p:cNvPr>
          <p:cNvSpPr>
            <a:spLocks noGrp="1"/>
          </p:cNvSpPr>
          <p:nvPr>
            <p:ph type="subTitle" idx="1"/>
          </p:nvPr>
        </p:nvSpPr>
        <p:spPr>
          <a:xfrm>
            <a:off x="2057400" y="3818964"/>
            <a:ext cx="8115300" cy="685799"/>
          </a:xfrm>
        </p:spPr>
        <p:txBody>
          <a:bodyPr>
            <a:normAutofit/>
          </a:bodyPr>
          <a:lstStyle/>
          <a:p>
            <a:r>
              <a:rPr lang="en-US">
                <a:solidFill>
                  <a:srgbClr val="FFFFFF"/>
                </a:solidFill>
              </a:rPr>
              <a:t>Customer Behavior and Analysis of Big Data for a profitable expansion</a:t>
            </a:r>
          </a:p>
        </p:txBody>
      </p:sp>
    </p:spTree>
    <p:extLst>
      <p:ext uri="{BB962C8B-B14F-4D97-AF65-F5344CB8AC3E}">
        <p14:creationId xmlns:p14="http://schemas.microsoft.com/office/powerpoint/2010/main" val="211755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3C330-B4E9-423F-A9D8-D97AC0032DF1}"/>
              </a:ext>
            </a:extLst>
          </p:cNvPr>
          <p:cNvSpPr>
            <a:spLocks noGrp="1"/>
          </p:cNvSpPr>
          <p:nvPr>
            <p:ph type="title"/>
          </p:nvPr>
        </p:nvSpPr>
        <p:spPr>
          <a:xfrm>
            <a:off x="1880383" y="1972344"/>
            <a:ext cx="3048000" cy="1840001"/>
          </a:xfrm>
        </p:spPr>
        <p:txBody>
          <a:bodyPr vert="horz" lIns="91440" tIns="45720" rIns="91440" bIns="45720" rtlCol="0" anchor="b">
            <a:normAutofit/>
          </a:bodyPr>
          <a:lstStyle/>
          <a:p>
            <a:pPr algn="ctr"/>
            <a:r>
              <a:rPr lang="en-US" kern="1200" cap="all" spc="300" baseline="0" dirty="0">
                <a:solidFill>
                  <a:schemeClr val="bg2"/>
                </a:solidFill>
                <a:latin typeface="+mj-lt"/>
                <a:ea typeface="+mj-ea"/>
                <a:cs typeface="+mj-cs"/>
              </a:rPr>
              <a:t>Monthly seasonal data</a:t>
            </a:r>
          </a:p>
        </p:txBody>
      </p:sp>
      <p:pic>
        <p:nvPicPr>
          <p:cNvPr id="7" name="Graphic 6">
            <a:extLst>
              <a:ext uri="{FF2B5EF4-FFF2-40B4-BE49-F238E27FC236}">
                <a16:creationId xmlns:a16="http://schemas.microsoft.com/office/drawing/2014/main" id="{BBBE4002-E5AC-42E6-8D84-65C1C8DEF5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513564"/>
            <a:ext cx="5410200" cy="1754830"/>
          </a:xfrm>
          <a:prstGeom prst="rect">
            <a:avLst/>
          </a:prstGeom>
        </p:spPr>
      </p:pic>
      <p:pic>
        <p:nvPicPr>
          <p:cNvPr id="5" name="Content Placeholder 4">
            <a:extLst>
              <a:ext uri="{FF2B5EF4-FFF2-40B4-BE49-F238E27FC236}">
                <a16:creationId xmlns:a16="http://schemas.microsoft.com/office/drawing/2014/main" id="{4F616B82-D138-4710-9EC0-B7433D8C06F9}"/>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3589606"/>
            <a:ext cx="5410199" cy="1754830"/>
          </a:xfrm>
          <a:prstGeom prst="rect">
            <a:avLst/>
          </a:prstGeom>
        </p:spPr>
      </p:pic>
    </p:spTree>
    <p:extLst>
      <p:ext uri="{BB962C8B-B14F-4D97-AF65-F5344CB8AC3E}">
        <p14:creationId xmlns:p14="http://schemas.microsoft.com/office/powerpoint/2010/main" val="141118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92EE5-6BF2-4B6F-A5A3-602447A3AE0D}"/>
              </a:ext>
            </a:extLst>
          </p:cNvPr>
          <p:cNvSpPr>
            <a:spLocks noGrp="1"/>
          </p:cNvSpPr>
          <p:nvPr>
            <p:ph type="title"/>
          </p:nvPr>
        </p:nvSpPr>
        <p:spPr>
          <a:xfrm>
            <a:off x="685800" y="1371600"/>
            <a:ext cx="2742028" cy="4114800"/>
          </a:xfrm>
        </p:spPr>
        <p:txBody>
          <a:bodyPr anchor="ctr">
            <a:normAutofit/>
          </a:bodyPr>
          <a:lstStyle/>
          <a:p>
            <a:pPr algn="ctr"/>
            <a:r>
              <a:rPr lang="en-US">
                <a:solidFill>
                  <a:schemeClr val="bg2"/>
                </a:solidFill>
              </a:rPr>
              <a:t>Monthly members vs casuals</a:t>
            </a:r>
          </a:p>
        </p:txBody>
      </p:sp>
      <p:sp>
        <p:nvSpPr>
          <p:cNvPr id="32" name="Rectangle 3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1C57C-F35F-4C77-9306-86C37BA93F5C}"/>
              </a:ext>
            </a:extLst>
          </p:cNvPr>
          <p:cNvSpPr>
            <a:spLocks noGrp="1"/>
          </p:cNvSpPr>
          <p:nvPr>
            <p:ph idx="1"/>
          </p:nvPr>
        </p:nvSpPr>
        <p:spPr>
          <a:xfrm>
            <a:off x="5310963" y="1270591"/>
            <a:ext cx="5631357" cy="4364666"/>
          </a:xfrm>
        </p:spPr>
        <p:txBody>
          <a:bodyPr anchor="ctr">
            <a:normAutofit/>
          </a:bodyPr>
          <a:lstStyle/>
          <a:p>
            <a:r>
              <a:rPr lang="en-US" sz="2000"/>
              <a:t>Members and Casual riders follow the same pattern, weather conditions greatly affect the rental of bikes.</a:t>
            </a:r>
          </a:p>
          <a:p>
            <a:pPr lvl="1"/>
            <a:r>
              <a:rPr lang="en-US" dirty="0"/>
              <a:t>Finding proposals to make it a more pleasant ride</a:t>
            </a:r>
          </a:p>
          <a:p>
            <a:pPr lvl="1"/>
            <a:r>
              <a:rPr lang="en-US" dirty="0"/>
              <a:t>Finding promotions or group biking events</a:t>
            </a:r>
          </a:p>
          <a:p>
            <a:pPr lvl="1"/>
            <a:r>
              <a:rPr lang="en-US" dirty="0"/>
              <a:t>Creating closer Bike stations to make it a shorter ride</a:t>
            </a:r>
          </a:p>
          <a:p>
            <a:endParaRPr lang="en-US" sz="2000"/>
          </a:p>
        </p:txBody>
      </p:sp>
    </p:spTree>
    <p:extLst>
      <p:ext uri="{BB962C8B-B14F-4D97-AF65-F5344CB8AC3E}">
        <p14:creationId xmlns:p14="http://schemas.microsoft.com/office/powerpoint/2010/main" val="373054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011FBDEF-9CA1-495E-A9FA-E912D5145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C8555-BC44-463A-9C2A-1CACD8F6FE69}"/>
              </a:ext>
            </a:extLst>
          </p:cNvPr>
          <p:cNvSpPr>
            <a:spLocks noGrp="1"/>
          </p:cNvSpPr>
          <p:nvPr>
            <p:ph type="title"/>
          </p:nvPr>
        </p:nvSpPr>
        <p:spPr>
          <a:xfrm>
            <a:off x="1066800" y="685801"/>
            <a:ext cx="3352800" cy="3046228"/>
          </a:xfrm>
        </p:spPr>
        <p:txBody>
          <a:bodyPr vert="horz" lIns="91440" tIns="45720" rIns="91440" bIns="45720" rtlCol="0" anchor="b">
            <a:normAutofit/>
          </a:bodyPr>
          <a:lstStyle/>
          <a:p>
            <a:pPr algn="ctr"/>
            <a:r>
              <a:rPr lang="en-US" sz="3300" kern="1200" cap="all" spc="300" baseline="0" dirty="0">
                <a:solidFill>
                  <a:schemeClr val="tx2"/>
                </a:solidFill>
                <a:latin typeface="+mj-lt"/>
                <a:ea typeface="+mj-ea"/>
                <a:cs typeface="+mj-cs"/>
              </a:rPr>
              <a:t>Hourly patterns vs weather conditions</a:t>
            </a:r>
          </a:p>
        </p:txBody>
      </p:sp>
      <p:sp>
        <p:nvSpPr>
          <p:cNvPr id="39" name="Rectangle 35">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ontent Placeholder 28">
            <a:extLst>
              <a:ext uri="{FF2B5EF4-FFF2-40B4-BE49-F238E27FC236}">
                <a16:creationId xmlns:a16="http://schemas.microsoft.com/office/drawing/2014/main" id="{147A671D-AC9D-4BE0-B935-35EAAB9B476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446109"/>
            <a:ext cx="5410200" cy="3965782"/>
          </a:xfrm>
          <a:prstGeom prst="rect">
            <a:avLst/>
          </a:prstGeom>
        </p:spPr>
      </p:pic>
    </p:spTree>
    <p:extLst>
      <p:ext uri="{BB962C8B-B14F-4D97-AF65-F5344CB8AC3E}">
        <p14:creationId xmlns:p14="http://schemas.microsoft.com/office/powerpoint/2010/main" val="244638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31922-DEB6-491D-B9FD-B4BCE1E364DE}"/>
              </a:ext>
            </a:extLst>
          </p:cNvPr>
          <p:cNvSpPr>
            <a:spLocks noGrp="1"/>
          </p:cNvSpPr>
          <p:nvPr>
            <p:ph type="title"/>
          </p:nvPr>
        </p:nvSpPr>
        <p:spPr>
          <a:xfrm>
            <a:off x="698528" y="1371600"/>
            <a:ext cx="2692372" cy="4114800"/>
          </a:xfrm>
        </p:spPr>
        <p:txBody>
          <a:bodyPr anchor="ctr">
            <a:normAutofit/>
          </a:bodyPr>
          <a:lstStyle/>
          <a:p>
            <a:pPr algn="ctr"/>
            <a:r>
              <a:rPr lang="en-US" sz="2200"/>
              <a:t>Temperature &amp; rentals</a:t>
            </a:r>
          </a:p>
        </p:txBody>
      </p:sp>
      <p:pic>
        <p:nvPicPr>
          <p:cNvPr id="5" name="Content Placeholder 4">
            <a:extLst>
              <a:ext uri="{FF2B5EF4-FFF2-40B4-BE49-F238E27FC236}">
                <a16:creationId xmlns:a16="http://schemas.microsoft.com/office/drawing/2014/main" id="{43CEE9B7-1DC8-484A-BF1E-82739CABBF0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660" t="10827" r="9695" b="9342"/>
          <a:stretch/>
        </p:blipFill>
        <p:spPr>
          <a:xfrm>
            <a:off x="4076700" y="558996"/>
            <a:ext cx="8115300" cy="2008357"/>
          </a:xfrm>
          <a:prstGeom prst="rect">
            <a:avLst/>
          </a:prstGeom>
        </p:spPr>
      </p:pic>
      <p:sp>
        <p:nvSpPr>
          <p:cNvPr id="9" name="Content Placeholder 8">
            <a:extLst>
              <a:ext uri="{FF2B5EF4-FFF2-40B4-BE49-F238E27FC236}">
                <a16:creationId xmlns:a16="http://schemas.microsoft.com/office/drawing/2014/main" id="{045B609B-D9F6-44C8-9B1E-7228ED904FE0}"/>
              </a:ext>
            </a:extLst>
          </p:cNvPr>
          <p:cNvSpPr>
            <a:spLocks noGrp="1"/>
          </p:cNvSpPr>
          <p:nvPr>
            <p:ph idx="1"/>
          </p:nvPr>
        </p:nvSpPr>
        <p:spPr>
          <a:xfrm>
            <a:off x="4762500" y="3108960"/>
            <a:ext cx="6730972" cy="3207434"/>
          </a:xfrm>
        </p:spPr>
        <p:txBody>
          <a:bodyPr>
            <a:normAutofit/>
          </a:bodyPr>
          <a:lstStyle/>
          <a:p>
            <a:pPr marL="0" indent="0">
              <a:buNone/>
            </a:pPr>
            <a:endParaRPr lang="en-US" dirty="0"/>
          </a:p>
          <a:p>
            <a:pPr marL="0" indent="0">
              <a:buNone/>
            </a:pPr>
            <a:endParaRPr lang="en-US" dirty="0"/>
          </a:p>
          <a:p>
            <a:pPr marL="0" indent="0">
              <a:buNone/>
            </a:pPr>
            <a:r>
              <a:rPr lang="en-US" dirty="0"/>
              <a:t>Bike rentals and temperature are directly correlated, where an increase in temperature results in an increase in bike rentals. </a:t>
            </a:r>
          </a:p>
        </p:txBody>
      </p:sp>
    </p:spTree>
    <p:extLst>
      <p:ext uri="{BB962C8B-B14F-4D97-AF65-F5344CB8AC3E}">
        <p14:creationId xmlns:p14="http://schemas.microsoft.com/office/powerpoint/2010/main" val="696631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533CF-7A54-46D9-9F28-1129A7E728FB}"/>
              </a:ext>
            </a:extLst>
          </p:cNvPr>
          <p:cNvSpPr>
            <a:spLocks noGrp="1"/>
          </p:cNvSpPr>
          <p:nvPr>
            <p:ph type="title"/>
          </p:nvPr>
        </p:nvSpPr>
        <p:spPr>
          <a:xfrm>
            <a:off x="1181686" y="1371600"/>
            <a:ext cx="3048734" cy="4114800"/>
          </a:xfrm>
        </p:spPr>
        <p:txBody>
          <a:bodyPr anchor="ctr">
            <a:normAutofit/>
          </a:bodyPr>
          <a:lstStyle/>
          <a:p>
            <a:pPr algn="ctr"/>
            <a:r>
              <a:rPr lang="en-US" dirty="0"/>
              <a:t>Hourly Data per year</a:t>
            </a:r>
            <a:endParaRPr lang="en-US"/>
          </a:p>
        </p:txBody>
      </p:sp>
      <p:pic>
        <p:nvPicPr>
          <p:cNvPr id="5" name="Content Placeholder 4">
            <a:extLst>
              <a:ext uri="{FF2B5EF4-FFF2-40B4-BE49-F238E27FC236}">
                <a16:creationId xmlns:a16="http://schemas.microsoft.com/office/drawing/2014/main" id="{BB480E29-7685-4FA7-8E38-F256021BA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1439" y="939031"/>
            <a:ext cx="7362825" cy="2128019"/>
          </a:xfrm>
          <a:prstGeom prst="rect">
            <a:avLst/>
          </a:prstGeom>
        </p:spPr>
      </p:pic>
      <p:sp>
        <p:nvSpPr>
          <p:cNvPr id="9" name="Content Placeholder 8">
            <a:extLst>
              <a:ext uri="{FF2B5EF4-FFF2-40B4-BE49-F238E27FC236}">
                <a16:creationId xmlns:a16="http://schemas.microsoft.com/office/drawing/2014/main" id="{51417845-2336-4782-86C3-6CA99451BB32}"/>
              </a:ext>
            </a:extLst>
          </p:cNvPr>
          <p:cNvSpPr>
            <a:spLocks noGrp="1"/>
          </p:cNvSpPr>
          <p:nvPr>
            <p:ph idx="1"/>
          </p:nvPr>
        </p:nvSpPr>
        <p:spPr>
          <a:xfrm>
            <a:off x="5410200" y="3429000"/>
            <a:ext cx="6083272" cy="2793609"/>
          </a:xfrm>
        </p:spPr>
        <p:txBody>
          <a:bodyPr>
            <a:normAutofit lnSpcReduction="10000"/>
          </a:bodyPr>
          <a:lstStyle/>
          <a:p>
            <a:r>
              <a:rPr lang="en-US" dirty="0"/>
              <a:t>The hourly data all follow a similar trend and pattern, our daily peaks are 7-9am and 5-7pm</a:t>
            </a:r>
          </a:p>
          <a:p>
            <a:r>
              <a:rPr lang="en-US" dirty="0"/>
              <a:t>Regardless of the year, they all follow the same pattern. </a:t>
            </a:r>
          </a:p>
          <a:p>
            <a:r>
              <a:rPr lang="en-US" dirty="0"/>
              <a:t>Riders could be either using their bikes to go to school or work, and not for recreational purposes.</a:t>
            </a:r>
          </a:p>
        </p:txBody>
      </p:sp>
    </p:spTree>
    <p:extLst>
      <p:ext uri="{BB962C8B-B14F-4D97-AF65-F5344CB8AC3E}">
        <p14:creationId xmlns:p14="http://schemas.microsoft.com/office/powerpoint/2010/main" val="2612874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D8352E2-208C-45A3-98BB-59F268D41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A910AE-74D1-4667-B245-2E196CF82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483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48207-B699-425E-AB3C-C7E565DF6A1A}"/>
              </a:ext>
            </a:extLst>
          </p:cNvPr>
          <p:cNvSpPr>
            <a:spLocks noGrp="1"/>
          </p:cNvSpPr>
          <p:nvPr>
            <p:ph type="title"/>
          </p:nvPr>
        </p:nvSpPr>
        <p:spPr>
          <a:xfrm>
            <a:off x="7549662" y="895643"/>
            <a:ext cx="3873304" cy="2836385"/>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Weekend bike rentals</a:t>
            </a:r>
          </a:p>
        </p:txBody>
      </p:sp>
      <p:pic>
        <p:nvPicPr>
          <p:cNvPr id="11" name="Content Placeholder 10">
            <a:extLst>
              <a:ext uri="{FF2B5EF4-FFF2-40B4-BE49-F238E27FC236}">
                <a16:creationId xmlns:a16="http://schemas.microsoft.com/office/drawing/2014/main" id="{A0C8B261-2584-4B1A-9479-7F673C1E1DC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052972"/>
            <a:ext cx="3653927" cy="2324425"/>
          </a:xfrm>
          <a:prstGeom prst="rect">
            <a:avLst/>
          </a:prstGeom>
        </p:spPr>
      </p:pic>
      <p:pic>
        <p:nvPicPr>
          <p:cNvPr id="14" name="Graphic 13">
            <a:extLst>
              <a:ext uri="{FF2B5EF4-FFF2-40B4-BE49-F238E27FC236}">
                <a16:creationId xmlns:a16="http://schemas.microsoft.com/office/drawing/2014/main" id="{404EE206-68C7-4E31-9B99-9E352BBD5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1114" y="262184"/>
            <a:ext cx="3362586" cy="2139090"/>
          </a:xfrm>
          <a:prstGeom prst="rect">
            <a:avLst/>
          </a:prstGeom>
        </p:spPr>
      </p:pic>
      <p:pic>
        <p:nvPicPr>
          <p:cNvPr id="17" name="Graphic 16">
            <a:extLst>
              <a:ext uri="{FF2B5EF4-FFF2-40B4-BE49-F238E27FC236}">
                <a16:creationId xmlns:a16="http://schemas.microsoft.com/office/drawing/2014/main" id="{C15DF3DE-649C-4942-AED0-C326E81D8A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1114" y="4192062"/>
            <a:ext cx="3362586" cy="2139090"/>
          </a:xfrm>
          <a:prstGeom prst="rect">
            <a:avLst/>
          </a:prstGeom>
        </p:spPr>
      </p:pic>
    </p:spTree>
    <p:extLst>
      <p:ext uri="{BB962C8B-B14F-4D97-AF65-F5344CB8AC3E}">
        <p14:creationId xmlns:p14="http://schemas.microsoft.com/office/powerpoint/2010/main" val="320612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EA48767-84B7-45A2-AA9D-8F64278DD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0E3178-4966-4EEF-829B-5D1BAC92B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2080888-DAB9-42D5-B7EB-7F73C2358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4" y="685800"/>
            <a:ext cx="4718036"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0C8D-61E7-46E9-99EB-5F1E638E5B8C}"/>
              </a:ext>
            </a:extLst>
          </p:cNvPr>
          <p:cNvSpPr>
            <a:spLocks noGrp="1"/>
          </p:cNvSpPr>
          <p:nvPr>
            <p:ph type="title"/>
          </p:nvPr>
        </p:nvSpPr>
        <p:spPr>
          <a:xfrm>
            <a:off x="1371600" y="1003495"/>
            <a:ext cx="3390900" cy="2728534"/>
          </a:xfrm>
        </p:spPr>
        <p:txBody>
          <a:bodyPr vert="horz" lIns="91440" tIns="45720" rIns="91440" bIns="45720" rtlCol="0" anchor="b">
            <a:normAutofit/>
          </a:bodyPr>
          <a:lstStyle/>
          <a:p>
            <a:pPr algn="ctr"/>
            <a:r>
              <a:rPr lang="en-US" sz="2800" kern="1200" cap="all" spc="300" baseline="0" dirty="0">
                <a:solidFill>
                  <a:schemeClr val="tx2"/>
                </a:solidFill>
                <a:latin typeface="+mj-lt"/>
                <a:ea typeface="+mj-ea"/>
                <a:cs typeface="+mj-cs"/>
              </a:rPr>
              <a:t>WeekDay/End Hourly Patterns</a:t>
            </a:r>
          </a:p>
        </p:txBody>
      </p:sp>
      <p:pic>
        <p:nvPicPr>
          <p:cNvPr id="7" name="Graphic 6">
            <a:extLst>
              <a:ext uri="{FF2B5EF4-FFF2-40B4-BE49-F238E27FC236}">
                <a16:creationId xmlns:a16="http://schemas.microsoft.com/office/drawing/2014/main" id="{5BFBD560-1439-478D-BD74-60370C0431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6344" y="212690"/>
            <a:ext cx="3478302" cy="2212703"/>
          </a:xfrm>
          <a:prstGeom prst="rect">
            <a:avLst/>
          </a:prstGeom>
        </p:spPr>
      </p:pic>
      <p:pic>
        <p:nvPicPr>
          <p:cNvPr id="9" name="Graphic 8">
            <a:extLst>
              <a:ext uri="{FF2B5EF4-FFF2-40B4-BE49-F238E27FC236}">
                <a16:creationId xmlns:a16="http://schemas.microsoft.com/office/drawing/2014/main" id="{1B03DE52-3C5F-4FD7-9CAD-EBE1A68686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6421" y="4696286"/>
            <a:ext cx="3398147" cy="2161714"/>
          </a:xfrm>
          <a:prstGeom prst="rect">
            <a:avLst/>
          </a:prstGeom>
        </p:spPr>
      </p:pic>
      <p:pic>
        <p:nvPicPr>
          <p:cNvPr id="5" name="Content Placeholder 4">
            <a:extLst>
              <a:ext uri="{FF2B5EF4-FFF2-40B4-BE49-F238E27FC236}">
                <a16:creationId xmlns:a16="http://schemas.microsoft.com/office/drawing/2014/main" id="{A4ACE5D0-A7B6-45CB-97EE-63C3FD63140E}"/>
              </a:ext>
            </a:extLst>
          </p:cNvPr>
          <p:cNvPicPr>
            <a:picLocks noGrp="1" noChangeAspect="1"/>
          </p:cNvPicPr>
          <p:nvPr>
            <p:ph idx="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6421" y="2428991"/>
            <a:ext cx="3478305" cy="2212705"/>
          </a:xfrm>
          <a:prstGeom prst="rect">
            <a:avLst/>
          </a:prstGeom>
        </p:spPr>
      </p:pic>
    </p:spTree>
    <p:extLst>
      <p:ext uri="{BB962C8B-B14F-4D97-AF65-F5344CB8AC3E}">
        <p14:creationId xmlns:p14="http://schemas.microsoft.com/office/powerpoint/2010/main" val="67280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EDD02-7586-4888-9613-22F39F12A0F6}"/>
              </a:ext>
            </a:extLst>
          </p:cNvPr>
          <p:cNvSpPr>
            <a:spLocks noGrp="1"/>
          </p:cNvSpPr>
          <p:nvPr>
            <p:ph type="title"/>
          </p:nvPr>
        </p:nvSpPr>
        <p:spPr>
          <a:xfrm>
            <a:off x="1371600" y="1073834"/>
            <a:ext cx="9486900" cy="900332"/>
          </a:xfrm>
        </p:spPr>
        <p:txBody>
          <a:bodyPr anchor="ctr">
            <a:normAutofit/>
          </a:bodyPr>
          <a:lstStyle/>
          <a:p>
            <a:pPr algn="ctr"/>
            <a:r>
              <a:rPr lang="en-US" kern="1200" cap="all" spc="300" baseline="0">
                <a:latin typeface="+mj-lt"/>
                <a:ea typeface="+mj-ea"/>
                <a:cs typeface="+mj-cs"/>
              </a:rPr>
              <a:t>Weekday/End Hourly Patterns</a:t>
            </a:r>
            <a:endParaRPr lang="en-US"/>
          </a:p>
        </p:txBody>
      </p:sp>
      <p:graphicFrame>
        <p:nvGraphicFramePr>
          <p:cNvPr id="23" name="Content Placeholder 2">
            <a:extLst>
              <a:ext uri="{FF2B5EF4-FFF2-40B4-BE49-F238E27FC236}">
                <a16:creationId xmlns:a16="http://schemas.microsoft.com/office/drawing/2014/main" id="{D0D9D9E6-5B9D-446B-A53C-8C64974FB2CB}"/>
              </a:ext>
            </a:extLst>
          </p:cNvPr>
          <p:cNvGraphicFramePr>
            <a:graphicFrameLocks noGrp="1"/>
          </p:cNvGraphicFramePr>
          <p:nvPr>
            <p:ph idx="1"/>
            <p:extLst>
              <p:ext uri="{D42A27DB-BD31-4B8C-83A1-F6EECF244321}">
                <p14:modId xmlns:p14="http://schemas.microsoft.com/office/powerpoint/2010/main" val="889717156"/>
              </p:ext>
            </p:extLst>
          </p:nvPr>
        </p:nvGraphicFramePr>
        <p:xfrm>
          <a:off x="1249682" y="2236763"/>
          <a:ext cx="9725464" cy="3338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652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E8EC9-B87A-40C5-B9A6-C8207806C05B}"/>
              </a:ext>
            </a:extLst>
          </p:cNvPr>
          <p:cNvSpPr>
            <a:spLocks noGrp="1"/>
          </p:cNvSpPr>
          <p:nvPr>
            <p:ph type="title"/>
          </p:nvPr>
        </p:nvSpPr>
        <p:spPr>
          <a:xfrm>
            <a:off x="1181686" y="1371600"/>
            <a:ext cx="3048734" cy="4114800"/>
          </a:xfrm>
        </p:spPr>
        <p:txBody>
          <a:bodyPr anchor="ctr">
            <a:normAutofit/>
          </a:bodyPr>
          <a:lstStyle/>
          <a:p>
            <a:pPr algn="ctr"/>
            <a:r>
              <a:rPr lang="en-US" sz="2700"/>
              <a:t>Feature correlation	</a:t>
            </a:r>
          </a:p>
        </p:txBody>
      </p:sp>
      <p:pic>
        <p:nvPicPr>
          <p:cNvPr id="5" name="Content Placeholder 4">
            <a:extLst>
              <a:ext uri="{FF2B5EF4-FFF2-40B4-BE49-F238E27FC236}">
                <a16:creationId xmlns:a16="http://schemas.microsoft.com/office/drawing/2014/main" id="{FDAB347A-FDFE-4AA0-ABCD-8352906CF6C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543" t="10439" r="17119"/>
          <a:stretch/>
        </p:blipFill>
        <p:spPr>
          <a:xfrm>
            <a:off x="4811575" y="881108"/>
            <a:ext cx="7280522" cy="2107809"/>
          </a:xfrm>
          <a:prstGeom prst="rect">
            <a:avLst/>
          </a:prstGeom>
        </p:spPr>
      </p:pic>
      <p:sp>
        <p:nvSpPr>
          <p:cNvPr id="9" name="Content Placeholder 8">
            <a:extLst>
              <a:ext uri="{FF2B5EF4-FFF2-40B4-BE49-F238E27FC236}">
                <a16:creationId xmlns:a16="http://schemas.microsoft.com/office/drawing/2014/main" id="{C6568023-F558-4E57-AEAF-676FB54EE4F7}"/>
              </a:ext>
            </a:extLst>
          </p:cNvPr>
          <p:cNvSpPr>
            <a:spLocks noGrp="1"/>
          </p:cNvSpPr>
          <p:nvPr>
            <p:ph idx="1"/>
          </p:nvPr>
        </p:nvSpPr>
        <p:spPr>
          <a:xfrm>
            <a:off x="5410200" y="3429000"/>
            <a:ext cx="6083272" cy="2793609"/>
          </a:xfrm>
        </p:spPr>
        <p:txBody>
          <a:bodyPr>
            <a:normAutofit/>
          </a:bodyPr>
          <a:lstStyle/>
          <a:p>
            <a:r>
              <a:rPr lang="en-US" dirty="0"/>
              <a:t>Machine Learning models need little correlation between its independent variables to avoid multicollinearity.</a:t>
            </a:r>
          </a:p>
          <a:p>
            <a:r>
              <a:rPr lang="en-US" dirty="0"/>
              <a:t>One of the first steps in machine learning models is to highlight dependent features through a Heatmap of the correlation matrix.</a:t>
            </a:r>
          </a:p>
        </p:txBody>
      </p:sp>
    </p:spTree>
    <p:extLst>
      <p:ext uri="{BB962C8B-B14F-4D97-AF65-F5344CB8AC3E}">
        <p14:creationId xmlns:p14="http://schemas.microsoft.com/office/powerpoint/2010/main" val="2351231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DFF26-59D5-4E93-B144-9C26FD05896E}"/>
              </a:ext>
            </a:extLst>
          </p:cNvPr>
          <p:cNvSpPr>
            <a:spLocks noGrp="1"/>
          </p:cNvSpPr>
          <p:nvPr>
            <p:ph type="title"/>
          </p:nvPr>
        </p:nvSpPr>
        <p:spPr>
          <a:xfrm>
            <a:off x="4762500" y="942449"/>
            <a:ext cx="6096000" cy="936840"/>
          </a:xfrm>
        </p:spPr>
        <p:txBody>
          <a:bodyPr>
            <a:normAutofit/>
          </a:bodyPr>
          <a:lstStyle/>
          <a:p>
            <a:pPr algn="ctr"/>
            <a:r>
              <a:rPr lang="en-US" sz="3000"/>
              <a:t>Correlation of features</a:t>
            </a:r>
          </a:p>
        </p:txBody>
      </p:sp>
      <p:pic>
        <p:nvPicPr>
          <p:cNvPr id="13" name="Picture 4" descr="Vehicle speeding down a mountain road at dusk">
            <a:extLst>
              <a:ext uri="{FF2B5EF4-FFF2-40B4-BE49-F238E27FC236}">
                <a16:creationId xmlns:a16="http://schemas.microsoft.com/office/drawing/2014/main" id="{BFED7390-8551-44C4-A336-ED0296000805}"/>
              </a:ext>
            </a:extLst>
          </p:cNvPr>
          <p:cNvPicPr>
            <a:picLocks noChangeAspect="1"/>
          </p:cNvPicPr>
          <p:nvPr/>
        </p:nvPicPr>
        <p:blipFill rotWithShape="1">
          <a:blip r:embed="rId3"/>
          <a:srcRect l="22373" r="44623" b="-1"/>
          <a:stretch/>
        </p:blipFill>
        <p:spPr>
          <a:xfrm>
            <a:off x="1" y="10"/>
            <a:ext cx="3390899" cy="6857990"/>
          </a:xfrm>
          <a:prstGeom prst="rect">
            <a:avLst/>
          </a:prstGeom>
        </p:spPr>
      </p:pic>
      <p:sp>
        <p:nvSpPr>
          <p:cNvPr id="14" name="Content Placeholder 2">
            <a:extLst>
              <a:ext uri="{FF2B5EF4-FFF2-40B4-BE49-F238E27FC236}">
                <a16:creationId xmlns:a16="http://schemas.microsoft.com/office/drawing/2014/main" id="{FA2666E1-52E8-4B69-9777-6E0BD8E9C3BB}"/>
              </a:ext>
            </a:extLst>
          </p:cNvPr>
          <p:cNvSpPr>
            <a:spLocks noGrp="1"/>
          </p:cNvSpPr>
          <p:nvPr>
            <p:ph idx="1"/>
          </p:nvPr>
        </p:nvSpPr>
        <p:spPr>
          <a:xfrm>
            <a:off x="4672977" y="2135938"/>
            <a:ext cx="6247233" cy="3535585"/>
          </a:xfrm>
        </p:spPr>
        <p:txBody>
          <a:bodyPr>
            <a:normAutofit/>
          </a:bodyPr>
          <a:lstStyle/>
          <a:p>
            <a:pPr>
              <a:lnSpc>
                <a:spcPct val="90000"/>
              </a:lnSpc>
            </a:pPr>
            <a:r>
              <a:rPr lang="en-US" sz="1300"/>
              <a:t>Weather Features have correlation</a:t>
            </a:r>
          </a:p>
          <a:p>
            <a:pPr lvl="1">
              <a:lnSpc>
                <a:spcPct val="90000"/>
              </a:lnSpc>
            </a:pPr>
            <a:r>
              <a:rPr lang="en-US" sz="1300"/>
              <a:t>Temperature and Dewpoint</a:t>
            </a:r>
          </a:p>
          <a:p>
            <a:pPr lvl="1">
              <a:lnSpc>
                <a:spcPct val="90000"/>
              </a:lnSpc>
            </a:pPr>
            <a:r>
              <a:rPr lang="en-US" sz="1300"/>
              <a:t>Windspeed and Wind gust</a:t>
            </a:r>
          </a:p>
          <a:p>
            <a:pPr>
              <a:lnSpc>
                <a:spcPct val="90000"/>
              </a:lnSpc>
            </a:pPr>
            <a:r>
              <a:rPr lang="en-US" sz="1300"/>
              <a:t>Bike Rentals Slight Correlation</a:t>
            </a:r>
          </a:p>
          <a:p>
            <a:pPr lvl="1">
              <a:lnSpc>
                <a:spcPct val="90000"/>
              </a:lnSpc>
            </a:pPr>
            <a:r>
              <a:rPr lang="en-US" sz="1300"/>
              <a:t>Rentals and Temperature</a:t>
            </a:r>
          </a:p>
          <a:p>
            <a:pPr lvl="1">
              <a:lnSpc>
                <a:spcPct val="90000"/>
              </a:lnSpc>
            </a:pPr>
            <a:r>
              <a:rPr lang="en-US" sz="1300"/>
              <a:t>Rentals and Hour</a:t>
            </a:r>
          </a:p>
          <a:p>
            <a:pPr lvl="1">
              <a:lnSpc>
                <a:spcPct val="90000"/>
              </a:lnSpc>
            </a:pPr>
            <a:endParaRPr lang="en-US" sz="1300"/>
          </a:p>
          <a:p>
            <a:pPr marL="0" indent="0">
              <a:lnSpc>
                <a:spcPct val="90000"/>
              </a:lnSpc>
              <a:buNone/>
            </a:pPr>
            <a:r>
              <a:rPr lang="en-US" sz="1300"/>
              <a:t>Looking at this correlation we could deduce several features that could be discarded, Dewpoint and Wind gust, as they are already correlated to temperature and windspeed, or we could use one of the feature selection methods covered in the next slides,</a:t>
            </a:r>
          </a:p>
        </p:txBody>
      </p:sp>
    </p:spTree>
    <p:extLst>
      <p:ext uri="{BB962C8B-B14F-4D97-AF65-F5344CB8AC3E}">
        <p14:creationId xmlns:p14="http://schemas.microsoft.com/office/powerpoint/2010/main" val="187925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505A4-7497-44FD-A0C2-29A90221FDCC}"/>
              </a:ext>
            </a:extLst>
          </p:cNvPr>
          <p:cNvSpPr>
            <a:spLocks noGrp="1"/>
          </p:cNvSpPr>
          <p:nvPr>
            <p:ph type="title"/>
          </p:nvPr>
        </p:nvSpPr>
        <p:spPr>
          <a:xfrm>
            <a:off x="1371600" y="1371600"/>
            <a:ext cx="2705100" cy="4114800"/>
          </a:xfrm>
        </p:spPr>
        <p:txBody>
          <a:bodyPr anchor="ctr">
            <a:normAutofit/>
          </a:bodyPr>
          <a:lstStyle/>
          <a:p>
            <a:pPr algn="ctr"/>
            <a:r>
              <a:rPr lang="en-US" dirty="0">
                <a:solidFill>
                  <a:schemeClr val="bg2"/>
                </a:solidFill>
              </a:rPr>
              <a:t>The Three “w”</a:t>
            </a:r>
          </a:p>
        </p:txBody>
      </p:sp>
      <p:sp>
        <p:nvSpPr>
          <p:cNvPr id="39" name="Rectangle 3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91F8F77C-36F6-403D-9DAB-74A7F2B7C42C}"/>
              </a:ext>
            </a:extLst>
          </p:cNvPr>
          <p:cNvSpPr>
            <a:spLocks noGrp="1"/>
          </p:cNvSpPr>
          <p:nvPr>
            <p:ph idx="1"/>
          </p:nvPr>
        </p:nvSpPr>
        <p:spPr>
          <a:xfrm>
            <a:off x="6096000" y="600740"/>
            <a:ext cx="5410200" cy="5667153"/>
          </a:xfrm>
        </p:spPr>
        <p:txBody>
          <a:bodyPr anchor="ctr">
            <a:normAutofit/>
          </a:bodyPr>
          <a:lstStyle/>
          <a:p>
            <a:r>
              <a:rPr lang="en-US" dirty="0"/>
              <a:t>Who?</a:t>
            </a:r>
          </a:p>
          <a:p>
            <a:pPr lvl="1"/>
            <a:r>
              <a:rPr lang="en-US" dirty="0"/>
              <a:t>Aaron </a:t>
            </a:r>
            <a:r>
              <a:rPr lang="en-US" dirty="0" err="1"/>
              <a:t>Goldbeck</a:t>
            </a:r>
            <a:r>
              <a:rPr lang="en-US" dirty="0"/>
              <a:t> is specialist in the Planning and Sustainability Division of The District Department of Transportation (DDOT)</a:t>
            </a:r>
          </a:p>
          <a:p>
            <a:pPr lvl="1"/>
            <a:r>
              <a:rPr lang="en-US" dirty="0"/>
              <a:t>We are hired by </a:t>
            </a:r>
            <a:r>
              <a:rPr lang="en-US" dirty="0" err="1"/>
              <a:t>Goldbeck</a:t>
            </a:r>
            <a:r>
              <a:rPr lang="en-US" dirty="0"/>
              <a:t> to study the large data collected by Capital Bikeshare over the years</a:t>
            </a:r>
          </a:p>
          <a:p>
            <a:pPr lvl="1"/>
            <a:r>
              <a:rPr lang="en-US" dirty="0"/>
              <a:t>The DDOT is seeing a growing competitive scene in the bike rental sector, and looking to gain advantage</a:t>
            </a:r>
          </a:p>
          <a:p>
            <a:pPr marL="457200" lvl="1" indent="0">
              <a:buNone/>
            </a:pPr>
            <a:endParaRPr lang="en-US" dirty="0"/>
          </a:p>
          <a:p>
            <a:endParaRPr lang="en-US" dirty="0"/>
          </a:p>
        </p:txBody>
      </p:sp>
    </p:spTree>
    <p:extLst>
      <p:ext uri="{BB962C8B-B14F-4D97-AF65-F5344CB8AC3E}">
        <p14:creationId xmlns:p14="http://schemas.microsoft.com/office/powerpoint/2010/main" val="206534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011FBDEF-9CA1-495E-A9FA-E912D5145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16635-D5DB-42E6-AC68-2FD7E3DEFEA7}"/>
              </a:ext>
            </a:extLst>
          </p:cNvPr>
          <p:cNvSpPr>
            <a:spLocks noGrp="1"/>
          </p:cNvSpPr>
          <p:nvPr>
            <p:ph type="title"/>
          </p:nvPr>
        </p:nvSpPr>
        <p:spPr>
          <a:xfrm>
            <a:off x="1066800" y="685801"/>
            <a:ext cx="3352800" cy="3046228"/>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Pair plot between features</a:t>
            </a:r>
          </a:p>
        </p:txBody>
      </p:sp>
      <p:sp>
        <p:nvSpPr>
          <p:cNvPr id="24" name="Rectangle 18">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54D956A1-AED7-44C1-A660-6CEC54968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798290"/>
            <a:ext cx="5410200" cy="5261420"/>
          </a:xfrm>
          <a:prstGeom prst="rect">
            <a:avLst/>
          </a:prstGeom>
        </p:spPr>
      </p:pic>
    </p:spTree>
    <p:extLst>
      <p:ext uri="{BB962C8B-B14F-4D97-AF65-F5344CB8AC3E}">
        <p14:creationId xmlns:p14="http://schemas.microsoft.com/office/powerpoint/2010/main" val="38610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129AE00-6D8C-41D7-8B33-B44A25E0D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E793DA-F1DD-4288-A72D-1AFC134D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7467601"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389B6-67EE-4485-A8E9-D51F126E0A83}"/>
              </a:ext>
            </a:extLst>
          </p:cNvPr>
          <p:cNvSpPr>
            <a:spLocks noGrp="1"/>
          </p:cNvSpPr>
          <p:nvPr>
            <p:ph type="title"/>
          </p:nvPr>
        </p:nvSpPr>
        <p:spPr>
          <a:xfrm>
            <a:off x="1371600" y="948060"/>
            <a:ext cx="6096000" cy="925620"/>
          </a:xfrm>
        </p:spPr>
        <p:txBody>
          <a:bodyPr>
            <a:normAutofit/>
          </a:bodyPr>
          <a:lstStyle/>
          <a:p>
            <a:pPr algn="ctr"/>
            <a:r>
              <a:rPr lang="en-US" sz="3000"/>
              <a:t>Storytelling resultant on model</a:t>
            </a:r>
          </a:p>
        </p:txBody>
      </p:sp>
      <p:sp>
        <p:nvSpPr>
          <p:cNvPr id="3" name="Content Placeholder 2">
            <a:extLst>
              <a:ext uri="{FF2B5EF4-FFF2-40B4-BE49-F238E27FC236}">
                <a16:creationId xmlns:a16="http://schemas.microsoft.com/office/drawing/2014/main" id="{DAB2265F-5276-42AE-ADA0-2A810C7C8967}"/>
              </a:ext>
            </a:extLst>
          </p:cNvPr>
          <p:cNvSpPr>
            <a:spLocks noGrp="1"/>
          </p:cNvSpPr>
          <p:nvPr>
            <p:ph idx="1"/>
          </p:nvPr>
        </p:nvSpPr>
        <p:spPr>
          <a:xfrm>
            <a:off x="1284651" y="2135939"/>
            <a:ext cx="6239050" cy="3501926"/>
          </a:xfrm>
        </p:spPr>
        <p:txBody>
          <a:bodyPr>
            <a:normAutofit/>
          </a:bodyPr>
          <a:lstStyle/>
          <a:p>
            <a:pPr marL="0" indent="0">
              <a:lnSpc>
                <a:spcPct val="90000"/>
              </a:lnSpc>
              <a:buNone/>
            </a:pPr>
            <a:r>
              <a:rPr lang="en-US" sz="2000" dirty="0"/>
              <a:t>After our analysis of the data, we could deduce several things.</a:t>
            </a:r>
          </a:p>
          <a:p>
            <a:pPr marL="342900" indent="-342900">
              <a:lnSpc>
                <a:spcPct val="90000"/>
              </a:lnSpc>
              <a:buFont typeface="+mj-lt"/>
              <a:buAutoNum type="arabicPeriod"/>
            </a:pPr>
            <a:r>
              <a:rPr lang="en-US" sz="2000" dirty="0"/>
              <a:t>Temperature data are highly correlated, some features could be discarded from our model,</a:t>
            </a:r>
          </a:p>
          <a:p>
            <a:pPr marL="342900" indent="-342900">
              <a:lnSpc>
                <a:spcPct val="90000"/>
              </a:lnSpc>
              <a:buFont typeface="+mj-lt"/>
              <a:buAutoNum type="arabicPeriod"/>
            </a:pPr>
            <a:r>
              <a:rPr lang="en-US" sz="2000" dirty="0"/>
              <a:t>There is a large seasonality in the data, and bike rentals are highly affected by the weather</a:t>
            </a:r>
          </a:p>
          <a:p>
            <a:pPr marL="342900" indent="-342900">
              <a:lnSpc>
                <a:spcPct val="90000"/>
              </a:lnSpc>
              <a:buFont typeface="+mj-lt"/>
              <a:buAutoNum type="arabicPeriod"/>
            </a:pPr>
            <a:r>
              <a:rPr lang="en-US" sz="2000" dirty="0"/>
              <a:t>Our Member behavior follows two different patterns, one during the week, where riders are commuting to work/school, and a second that follows a more recreational pattern during the weekends</a:t>
            </a:r>
          </a:p>
        </p:txBody>
      </p:sp>
      <p:pic>
        <p:nvPicPr>
          <p:cNvPr id="15" name="Picture 4" descr="Graph">
            <a:extLst>
              <a:ext uri="{FF2B5EF4-FFF2-40B4-BE49-F238E27FC236}">
                <a16:creationId xmlns:a16="http://schemas.microsoft.com/office/drawing/2014/main" id="{BCB2465F-427F-4D82-92E4-A17BF21B1D8C}"/>
              </a:ext>
            </a:extLst>
          </p:cNvPr>
          <p:cNvPicPr>
            <a:picLocks noChangeAspect="1"/>
          </p:cNvPicPr>
          <p:nvPr/>
        </p:nvPicPr>
        <p:blipFill rotWithShape="1">
          <a:blip r:embed="rId2"/>
          <a:srcRect l="23083" r="38217" b="2"/>
          <a:stretch/>
        </p:blipFill>
        <p:spPr>
          <a:xfrm>
            <a:off x="8153400" y="685800"/>
            <a:ext cx="3397211" cy="5486400"/>
          </a:xfrm>
          <a:prstGeom prst="rect">
            <a:avLst/>
          </a:prstGeom>
        </p:spPr>
      </p:pic>
    </p:spTree>
    <p:extLst>
      <p:ext uri="{BB962C8B-B14F-4D97-AF65-F5344CB8AC3E}">
        <p14:creationId xmlns:p14="http://schemas.microsoft.com/office/powerpoint/2010/main" val="40335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2A0EF-1E6F-4A6C-80D5-65389F0B8FB8}"/>
              </a:ext>
            </a:extLst>
          </p:cNvPr>
          <p:cNvSpPr>
            <a:spLocks noGrp="1"/>
          </p:cNvSpPr>
          <p:nvPr>
            <p:ph type="title"/>
          </p:nvPr>
        </p:nvSpPr>
        <p:spPr>
          <a:xfrm>
            <a:off x="1181686" y="1371600"/>
            <a:ext cx="3048734" cy="4114800"/>
          </a:xfrm>
        </p:spPr>
        <p:txBody>
          <a:bodyPr anchor="ctr">
            <a:normAutofit/>
          </a:bodyPr>
          <a:lstStyle/>
          <a:p>
            <a:pPr algn="ctr"/>
            <a:r>
              <a:rPr lang="en-US" dirty="0"/>
              <a:t>Linear regression</a:t>
            </a:r>
            <a:endParaRPr lang="en-US"/>
          </a:p>
        </p:txBody>
      </p:sp>
      <p:pic>
        <p:nvPicPr>
          <p:cNvPr id="5" name="Picture 4">
            <a:extLst>
              <a:ext uri="{FF2B5EF4-FFF2-40B4-BE49-F238E27FC236}">
                <a16:creationId xmlns:a16="http://schemas.microsoft.com/office/drawing/2014/main" id="{1169C927-B7F9-44BA-BF35-E33DEFCC4C48}"/>
              </a:ext>
            </a:extLst>
          </p:cNvPr>
          <p:cNvPicPr>
            <a:picLocks noChangeAspect="1"/>
          </p:cNvPicPr>
          <p:nvPr/>
        </p:nvPicPr>
        <p:blipFill>
          <a:blip r:embed="rId2"/>
          <a:stretch>
            <a:fillRect/>
          </a:stretch>
        </p:blipFill>
        <p:spPr>
          <a:xfrm>
            <a:off x="5410200" y="979201"/>
            <a:ext cx="6083272" cy="1911386"/>
          </a:xfrm>
          <a:prstGeom prst="rect">
            <a:avLst/>
          </a:prstGeom>
        </p:spPr>
      </p:pic>
      <p:sp>
        <p:nvSpPr>
          <p:cNvPr id="3" name="Content Placeholder 2">
            <a:extLst>
              <a:ext uri="{FF2B5EF4-FFF2-40B4-BE49-F238E27FC236}">
                <a16:creationId xmlns:a16="http://schemas.microsoft.com/office/drawing/2014/main" id="{7DA044F1-E38D-4981-9E36-F8E1034E6F65}"/>
              </a:ext>
            </a:extLst>
          </p:cNvPr>
          <p:cNvSpPr>
            <a:spLocks noGrp="1"/>
          </p:cNvSpPr>
          <p:nvPr>
            <p:ph idx="1"/>
          </p:nvPr>
        </p:nvSpPr>
        <p:spPr>
          <a:xfrm>
            <a:off x="5410200" y="3429000"/>
            <a:ext cx="6083272" cy="2793609"/>
          </a:xfrm>
        </p:spPr>
        <p:txBody>
          <a:bodyPr>
            <a:normAutofit/>
          </a:bodyPr>
          <a:lstStyle/>
          <a:p>
            <a:r>
              <a:rPr lang="en-US" sz="2200" dirty="0"/>
              <a:t>One of the ways to predict future rental demand to better be able to evaluate the risk the company is taking; we use Linear Regression.</a:t>
            </a:r>
          </a:p>
          <a:p>
            <a:r>
              <a:rPr lang="en-US" sz="2200" dirty="0"/>
              <a:t>Our team performed a Linear regression learning from the two years provided by Capital Bikeshare, and was able to perform a prediction accuracy from the start of almost 82 percent</a:t>
            </a:r>
          </a:p>
          <a:p>
            <a:endParaRPr lang="en-US" sz="2200" dirty="0"/>
          </a:p>
        </p:txBody>
      </p:sp>
    </p:spTree>
    <p:extLst>
      <p:ext uri="{BB962C8B-B14F-4D97-AF65-F5344CB8AC3E}">
        <p14:creationId xmlns:p14="http://schemas.microsoft.com/office/powerpoint/2010/main" val="296879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0CC6A-09C9-4D13-B324-E9AF850403A0}"/>
              </a:ext>
            </a:extLst>
          </p:cNvPr>
          <p:cNvSpPr>
            <a:spLocks noGrp="1"/>
          </p:cNvSpPr>
          <p:nvPr>
            <p:ph type="title"/>
          </p:nvPr>
        </p:nvSpPr>
        <p:spPr>
          <a:xfrm>
            <a:off x="1371600" y="1020728"/>
            <a:ext cx="9486900" cy="996061"/>
          </a:xfrm>
        </p:spPr>
        <p:txBody>
          <a:bodyPr anchor="b">
            <a:normAutofit/>
          </a:bodyPr>
          <a:lstStyle/>
          <a:p>
            <a:pPr algn="ctr"/>
            <a:r>
              <a:rPr lang="en-US" dirty="0"/>
              <a:t>Machine Learning Prediction</a:t>
            </a:r>
            <a:endParaRPr lang="en-US"/>
          </a:p>
        </p:txBody>
      </p:sp>
      <p:sp>
        <p:nvSpPr>
          <p:cNvPr id="3" name="Content Placeholder 2">
            <a:extLst>
              <a:ext uri="{FF2B5EF4-FFF2-40B4-BE49-F238E27FC236}">
                <a16:creationId xmlns:a16="http://schemas.microsoft.com/office/drawing/2014/main" id="{FE751338-B7E9-43BC-A4B8-DF956566E5CC}"/>
              </a:ext>
            </a:extLst>
          </p:cNvPr>
          <p:cNvSpPr>
            <a:spLocks noGrp="1"/>
          </p:cNvSpPr>
          <p:nvPr>
            <p:ph idx="1"/>
          </p:nvPr>
        </p:nvSpPr>
        <p:spPr>
          <a:xfrm>
            <a:off x="1371600" y="2200940"/>
            <a:ext cx="9486901" cy="3577854"/>
          </a:xfrm>
        </p:spPr>
        <p:txBody>
          <a:bodyPr>
            <a:normAutofit/>
          </a:bodyPr>
          <a:lstStyle/>
          <a:p>
            <a:r>
              <a:rPr lang="en-US" dirty="0"/>
              <a:t>After our first phase of storytelling, we could deduce that the user behavior follows two different patterns, a weekday pattern, and weekend pattern</a:t>
            </a:r>
          </a:p>
          <a:p>
            <a:r>
              <a:rPr lang="en-US" dirty="0"/>
              <a:t>For the first model, our team divided the dataset into weekends and weekdays</a:t>
            </a:r>
          </a:p>
          <a:p>
            <a:r>
              <a:rPr lang="en-US" dirty="0"/>
              <a:t>Weekend model is performing an 82% accuracy on test data, while weekday model is performing a 96% accuracy on test data, which is probably overfitting</a:t>
            </a:r>
          </a:p>
        </p:txBody>
      </p:sp>
    </p:spTree>
    <p:extLst>
      <p:ext uri="{BB962C8B-B14F-4D97-AF65-F5344CB8AC3E}">
        <p14:creationId xmlns:p14="http://schemas.microsoft.com/office/powerpoint/2010/main" val="310633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D1C247-1E5B-4399-87F8-31C532F0A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0F311-CB15-4C1D-937F-8DBB429D8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6F70DE8-A2A4-4336-A602-73036FED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724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F1CCD-A049-4225-A55F-CE8E77A084A3}"/>
              </a:ext>
            </a:extLst>
          </p:cNvPr>
          <p:cNvSpPr>
            <a:spLocks noGrp="1"/>
          </p:cNvSpPr>
          <p:nvPr>
            <p:ph type="title"/>
          </p:nvPr>
        </p:nvSpPr>
        <p:spPr>
          <a:xfrm>
            <a:off x="1157027" y="1371600"/>
            <a:ext cx="3702052" cy="4114800"/>
          </a:xfrm>
        </p:spPr>
        <p:txBody>
          <a:bodyPr anchor="ctr">
            <a:normAutofit/>
          </a:bodyPr>
          <a:lstStyle/>
          <a:p>
            <a:pPr algn="ctr"/>
            <a:r>
              <a:rPr lang="en-US" sz="2500"/>
              <a:t>Hyperparameter optimization</a:t>
            </a:r>
          </a:p>
        </p:txBody>
      </p:sp>
      <p:sp>
        <p:nvSpPr>
          <p:cNvPr id="14" name="Rectangle 13">
            <a:extLst>
              <a:ext uri="{FF2B5EF4-FFF2-40B4-BE49-F238E27FC236}">
                <a16:creationId xmlns:a16="http://schemas.microsoft.com/office/drawing/2014/main" id="{0BC37474-18AF-4624-880A-2ACF6A650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CD08D0-FB0A-4D45-857F-11D875535CB1}"/>
              </a:ext>
            </a:extLst>
          </p:cNvPr>
          <p:cNvSpPr>
            <a:spLocks noGrp="1"/>
          </p:cNvSpPr>
          <p:nvPr>
            <p:ph idx="1"/>
          </p:nvPr>
        </p:nvSpPr>
        <p:spPr>
          <a:xfrm>
            <a:off x="6781800" y="520995"/>
            <a:ext cx="4724400" cy="5858539"/>
          </a:xfrm>
        </p:spPr>
        <p:txBody>
          <a:bodyPr anchor="ctr">
            <a:normAutofit/>
          </a:bodyPr>
          <a:lstStyle/>
          <a:p>
            <a:r>
              <a:rPr lang="en-US" dirty="0"/>
              <a:t>One way to increase a model accuracy and efficiency is to optimize all the different variables it deals with, like the regularization variables, the learning rate, </a:t>
            </a:r>
            <a:r>
              <a:rPr lang="en-US" dirty="0" err="1"/>
              <a:t>etc</a:t>
            </a:r>
            <a:r>
              <a:rPr lang="en-US" dirty="0"/>
              <a:t>…</a:t>
            </a:r>
          </a:p>
          <a:p>
            <a:r>
              <a:rPr lang="en-US" dirty="0"/>
              <a:t>Tweaking each variable manually would take forever, so to best utilize our time, we use a gradient boosting model that optimizes our variables by slightly tweaking them until it reaches a minimum cost (best result)</a:t>
            </a:r>
          </a:p>
        </p:txBody>
      </p:sp>
    </p:spTree>
    <p:extLst>
      <p:ext uri="{BB962C8B-B14F-4D97-AF65-F5344CB8AC3E}">
        <p14:creationId xmlns:p14="http://schemas.microsoft.com/office/powerpoint/2010/main" val="4010295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54DCE-33E1-43B7-ABE2-D2B6F3715E3B}"/>
              </a:ext>
            </a:extLst>
          </p:cNvPr>
          <p:cNvSpPr>
            <a:spLocks noGrp="1"/>
          </p:cNvSpPr>
          <p:nvPr>
            <p:ph type="title"/>
          </p:nvPr>
        </p:nvSpPr>
        <p:spPr>
          <a:xfrm>
            <a:off x="1284850" y="1065791"/>
            <a:ext cx="6393688" cy="813498"/>
          </a:xfrm>
        </p:spPr>
        <p:txBody>
          <a:bodyPr>
            <a:normAutofit/>
          </a:bodyPr>
          <a:lstStyle/>
          <a:p>
            <a:pPr algn="ctr"/>
            <a:r>
              <a:rPr lang="en-US" sz="2500"/>
              <a:t>Gradient boosting regressor</a:t>
            </a:r>
          </a:p>
        </p:txBody>
      </p:sp>
      <p:sp>
        <p:nvSpPr>
          <p:cNvPr id="9" name="Content Placeholder 8">
            <a:extLst>
              <a:ext uri="{FF2B5EF4-FFF2-40B4-BE49-F238E27FC236}">
                <a16:creationId xmlns:a16="http://schemas.microsoft.com/office/drawing/2014/main" id="{E912141F-B14A-400C-B173-8BD98EB451B7}"/>
              </a:ext>
            </a:extLst>
          </p:cNvPr>
          <p:cNvSpPr>
            <a:spLocks noGrp="1"/>
          </p:cNvSpPr>
          <p:nvPr>
            <p:ph idx="1"/>
          </p:nvPr>
        </p:nvSpPr>
        <p:spPr>
          <a:xfrm>
            <a:off x="1284850" y="2135938"/>
            <a:ext cx="6339840" cy="3439557"/>
          </a:xfrm>
        </p:spPr>
        <p:txBody>
          <a:bodyPr>
            <a:normAutofit/>
          </a:bodyPr>
          <a:lstStyle/>
          <a:p>
            <a:pPr marL="0" indent="0">
              <a:buNone/>
            </a:pPr>
            <a:endParaRPr lang="en-US" dirty="0"/>
          </a:p>
          <a:p>
            <a:pPr marL="0" indent="0">
              <a:buNone/>
            </a:pPr>
            <a:r>
              <a:rPr lang="en-US" dirty="0"/>
              <a:t>After hyperparameter optimization, we were able to increase our model accuracy by 7%, which results in a final accuracy of 89% accuracy on the test data set for both models, which could have improved the overfitting issue in the first Week Day model</a:t>
            </a:r>
          </a:p>
        </p:txBody>
      </p:sp>
      <p:pic>
        <p:nvPicPr>
          <p:cNvPr id="5" name="Content Placeholder 4">
            <a:extLst>
              <a:ext uri="{FF2B5EF4-FFF2-40B4-BE49-F238E27FC236}">
                <a16:creationId xmlns:a16="http://schemas.microsoft.com/office/drawing/2014/main" id="{CA034C58-DD96-4A04-BDB8-63E8B1D48EE9}"/>
              </a:ext>
            </a:extLst>
          </p:cNvPr>
          <p:cNvPicPr>
            <a:picLocks noChangeAspect="1"/>
          </p:cNvPicPr>
          <p:nvPr/>
        </p:nvPicPr>
        <p:blipFill>
          <a:blip r:embed="rId2"/>
          <a:stretch>
            <a:fillRect/>
          </a:stretch>
        </p:blipFill>
        <p:spPr>
          <a:xfrm>
            <a:off x="7424538" y="2244040"/>
            <a:ext cx="3900579" cy="2957060"/>
          </a:xfrm>
          <a:prstGeom prst="rect">
            <a:avLst/>
          </a:prstGeom>
        </p:spPr>
      </p:pic>
    </p:spTree>
    <p:extLst>
      <p:ext uri="{BB962C8B-B14F-4D97-AF65-F5344CB8AC3E}">
        <p14:creationId xmlns:p14="http://schemas.microsoft.com/office/powerpoint/2010/main" val="3674592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F9C1C-F193-493F-9BE1-0C17C0351637}"/>
              </a:ext>
            </a:extLst>
          </p:cNvPr>
          <p:cNvSpPr>
            <a:spLocks noGrp="1"/>
          </p:cNvSpPr>
          <p:nvPr>
            <p:ph type="title"/>
          </p:nvPr>
        </p:nvSpPr>
        <p:spPr>
          <a:xfrm>
            <a:off x="1181686" y="1371600"/>
            <a:ext cx="3048734" cy="4114800"/>
          </a:xfrm>
        </p:spPr>
        <p:txBody>
          <a:bodyPr anchor="ctr">
            <a:normAutofit/>
          </a:bodyPr>
          <a:lstStyle/>
          <a:p>
            <a:pPr algn="ctr"/>
            <a:r>
              <a:rPr lang="en-US"/>
              <a:t>Machine Learning Using All Features</a:t>
            </a:r>
          </a:p>
        </p:txBody>
      </p:sp>
      <p:pic>
        <p:nvPicPr>
          <p:cNvPr id="5" name="Picture 4">
            <a:extLst>
              <a:ext uri="{FF2B5EF4-FFF2-40B4-BE49-F238E27FC236}">
                <a16:creationId xmlns:a16="http://schemas.microsoft.com/office/drawing/2014/main" id="{A5D47FC1-6CB6-41D5-B302-87E6313963F2}"/>
              </a:ext>
            </a:extLst>
          </p:cNvPr>
          <p:cNvPicPr>
            <a:picLocks noChangeAspect="1"/>
          </p:cNvPicPr>
          <p:nvPr/>
        </p:nvPicPr>
        <p:blipFill>
          <a:blip r:embed="rId2"/>
          <a:stretch>
            <a:fillRect/>
          </a:stretch>
        </p:blipFill>
        <p:spPr>
          <a:xfrm>
            <a:off x="5410200" y="819221"/>
            <a:ext cx="6083272" cy="2231347"/>
          </a:xfrm>
          <a:prstGeom prst="rect">
            <a:avLst/>
          </a:prstGeom>
        </p:spPr>
      </p:pic>
      <p:sp>
        <p:nvSpPr>
          <p:cNvPr id="3" name="Content Placeholder 2">
            <a:extLst>
              <a:ext uri="{FF2B5EF4-FFF2-40B4-BE49-F238E27FC236}">
                <a16:creationId xmlns:a16="http://schemas.microsoft.com/office/drawing/2014/main" id="{1F756DF6-BA6F-4A49-B3DB-B81B6DBADD79}"/>
              </a:ext>
            </a:extLst>
          </p:cNvPr>
          <p:cNvSpPr>
            <a:spLocks noGrp="1"/>
          </p:cNvSpPr>
          <p:nvPr>
            <p:ph idx="1"/>
          </p:nvPr>
        </p:nvSpPr>
        <p:spPr>
          <a:xfrm>
            <a:off x="5410200" y="3429000"/>
            <a:ext cx="6083272" cy="2793609"/>
          </a:xfrm>
        </p:spPr>
        <p:txBody>
          <a:bodyPr>
            <a:normAutofit/>
          </a:bodyPr>
          <a:lstStyle/>
          <a:p>
            <a:pPr marL="0" indent="0">
              <a:buNone/>
            </a:pPr>
            <a:r>
              <a:rPr lang="en-US" dirty="0"/>
              <a:t>After creating a model with all features included using regular linear regression, the model performed an accuracy level of 94% on our test data, where we could also deduce that the model might be overfitting</a:t>
            </a:r>
          </a:p>
          <a:p>
            <a:endParaRPr lang="en-US" dirty="0"/>
          </a:p>
        </p:txBody>
      </p:sp>
    </p:spTree>
    <p:extLst>
      <p:ext uri="{BB962C8B-B14F-4D97-AF65-F5344CB8AC3E}">
        <p14:creationId xmlns:p14="http://schemas.microsoft.com/office/powerpoint/2010/main" val="203759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F0377-0B16-41B9-9217-4A82CA257B23}"/>
              </a:ext>
            </a:extLst>
          </p:cNvPr>
          <p:cNvSpPr>
            <a:spLocks noGrp="1"/>
          </p:cNvSpPr>
          <p:nvPr>
            <p:ph type="title"/>
          </p:nvPr>
        </p:nvSpPr>
        <p:spPr>
          <a:xfrm>
            <a:off x="1371600" y="1020728"/>
            <a:ext cx="9486900" cy="996061"/>
          </a:xfrm>
        </p:spPr>
        <p:txBody>
          <a:bodyPr anchor="b">
            <a:normAutofit/>
          </a:bodyPr>
          <a:lstStyle/>
          <a:p>
            <a:pPr algn="ctr"/>
            <a:r>
              <a:rPr lang="en-US" dirty="0"/>
              <a:t>What to do with current model	</a:t>
            </a:r>
          </a:p>
        </p:txBody>
      </p:sp>
      <p:sp>
        <p:nvSpPr>
          <p:cNvPr id="3" name="Content Placeholder 2">
            <a:extLst>
              <a:ext uri="{FF2B5EF4-FFF2-40B4-BE49-F238E27FC236}">
                <a16:creationId xmlns:a16="http://schemas.microsoft.com/office/drawing/2014/main" id="{C079463A-436D-4243-A4DB-200261BB47A2}"/>
              </a:ext>
            </a:extLst>
          </p:cNvPr>
          <p:cNvSpPr>
            <a:spLocks noGrp="1"/>
          </p:cNvSpPr>
          <p:nvPr>
            <p:ph idx="1"/>
          </p:nvPr>
        </p:nvSpPr>
        <p:spPr>
          <a:xfrm>
            <a:off x="1371600" y="2200940"/>
            <a:ext cx="9486901" cy="3577854"/>
          </a:xfrm>
        </p:spPr>
        <p:txBody>
          <a:bodyPr>
            <a:normAutofit/>
          </a:bodyPr>
          <a:lstStyle/>
          <a:p>
            <a:pPr>
              <a:lnSpc>
                <a:spcPct val="90000"/>
              </a:lnSpc>
            </a:pPr>
            <a:r>
              <a:rPr lang="en-US" dirty="0"/>
              <a:t>We could do several things, first prove that the model is overfitting by testing it on actual data, and compare model prediction,</a:t>
            </a:r>
          </a:p>
          <a:p>
            <a:pPr>
              <a:lnSpc>
                <a:spcPct val="90000"/>
              </a:lnSpc>
            </a:pPr>
            <a:r>
              <a:rPr lang="en-US" dirty="0"/>
              <a:t>Use feature selection technique to reduce the features that are correlating.</a:t>
            </a:r>
          </a:p>
          <a:p>
            <a:pPr>
              <a:lnSpc>
                <a:spcPct val="90000"/>
              </a:lnSpc>
            </a:pPr>
            <a:r>
              <a:rPr lang="en-US" dirty="0"/>
              <a:t>Try different regression or decision tree models to test it on the data</a:t>
            </a:r>
          </a:p>
          <a:p>
            <a:pPr lvl="1">
              <a:lnSpc>
                <a:spcPct val="90000"/>
              </a:lnSpc>
            </a:pPr>
            <a:r>
              <a:rPr lang="en-US" dirty="0"/>
              <a:t>LSTM</a:t>
            </a:r>
          </a:p>
          <a:p>
            <a:pPr lvl="1">
              <a:lnSpc>
                <a:spcPct val="90000"/>
              </a:lnSpc>
            </a:pPr>
            <a:r>
              <a:rPr lang="en-US" dirty="0" err="1"/>
              <a:t>Xgboost</a:t>
            </a:r>
            <a:endParaRPr lang="en-US" dirty="0"/>
          </a:p>
          <a:p>
            <a:pPr lvl="1">
              <a:lnSpc>
                <a:spcPct val="90000"/>
              </a:lnSpc>
            </a:pPr>
            <a:r>
              <a:rPr lang="en-US" dirty="0"/>
              <a:t>Prophet</a:t>
            </a:r>
          </a:p>
          <a:p>
            <a:pPr>
              <a:lnSpc>
                <a:spcPct val="90000"/>
              </a:lnSpc>
            </a:pPr>
            <a:r>
              <a:rPr lang="en-US" dirty="0"/>
              <a:t>Increase the data being inputted into the system, and try to find the features that improve the model data</a:t>
            </a:r>
          </a:p>
        </p:txBody>
      </p:sp>
    </p:spTree>
    <p:extLst>
      <p:ext uri="{BB962C8B-B14F-4D97-AF65-F5344CB8AC3E}">
        <p14:creationId xmlns:p14="http://schemas.microsoft.com/office/powerpoint/2010/main" val="5660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FE9E2-EBD4-4F41-AA88-24D65DA661D1}"/>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2800" kern="1200" cap="all" spc="300" baseline="0" dirty="0">
                <a:solidFill>
                  <a:schemeClr val="bg2"/>
                </a:solidFill>
                <a:latin typeface="+mj-lt"/>
                <a:ea typeface="+mj-ea"/>
                <a:cs typeface="+mj-cs"/>
              </a:rPr>
              <a:t>Principal component analysis (PCA) &amp; t-distributed stochastic neighboring entities (t-</a:t>
            </a:r>
            <a:r>
              <a:rPr lang="en-US" sz="2800" kern="1200" cap="all" spc="300" baseline="0" dirty="0" err="1">
                <a:solidFill>
                  <a:schemeClr val="bg2"/>
                </a:solidFill>
                <a:latin typeface="+mj-lt"/>
                <a:ea typeface="+mj-ea"/>
                <a:cs typeface="+mj-cs"/>
              </a:rPr>
              <a:t>sne</a:t>
            </a:r>
            <a:r>
              <a:rPr lang="en-US" sz="2800" kern="1200" cap="all" spc="300" baseline="0" dirty="0">
                <a:solidFill>
                  <a:schemeClr val="bg2"/>
                </a:solidFill>
                <a:latin typeface="+mj-lt"/>
                <a:ea typeface="+mj-ea"/>
                <a:cs typeface="+mj-cs"/>
              </a:rPr>
              <a:t>)</a:t>
            </a:r>
          </a:p>
        </p:txBody>
      </p:sp>
      <p:sp>
        <p:nvSpPr>
          <p:cNvPr id="3" name="Content Placeholder 2">
            <a:extLst>
              <a:ext uri="{FF2B5EF4-FFF2-40B4-BE49-F238E27FC236}">
                <a16:creationId xmlns:a16="http://schemas.microsoft.com/office/drawing/2014/main" id="{1C9D99A5-8F4B-4C47-A972-F7AB8E6BF838}"/>
              </a:ext>
            </a:extLst>
          </p:cNvPr>
          <p:cNvSpPr>
            <a:spLocks noGrp="1"/>
          </p:cNvSpPr>
          <p:nvPr>
            <p:ph idx="1"/>
          </p:nvPr>
        </p:nvSpPr>
        <p:spPr>
          <a:xfrm>
            <a:off x="2057400" y="3945276"/>
            <a:ext cx="8115300" cy="967381"/>
          </a:xfrm>
        </p:spPr>
        <p:txBody>
          <a:bodyPr vert="horz" lIns="91440" tIns="45720" rIns="91440" bIns="45720" rtlCol="0" anchor="t">
            <a:normAutofit/>
          </a:bodyPr>
          <a:lstStyle/>
          <a:p>
            <a:pPr marL="0" indent="0" algn="ctr">
              <a:buNone/>
            </a:pPr>
            <a:r>
              <a:rPr lang="en-US" sz="2800" i="1" kern="1200">
                <a:solidFill>
                  <a:schemeClr val="bg1"/>
                </a:solidFill>
                <a:latin typeface="+mj-lt"/>
                <a:ea typeface="+mn-ea"/>
                <a:cs typeface="+mn-cs"/>
              </a:rPr>
              <a:t>Feature selection and Dimensionality Reduction</a:t>
            </a:r>
          </a:p>
        </p:txBody>
      </p:sp>
    </p:spTree>
    <p:extLst>
      <p:ext uri="{BB962C8B-B14F-4D97-AF65-F5344CB8AC3E}">
        <p14:creationId xmlns:p14="http://schemas.microsoft.com/office/powerpoint/2010/main" val="120722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459A9-BDE8-4F1A-B2E9-579D92DD5F31}"/>
              </a:ext>
            </a:extLst>
          </p:cNvPr>
          <p:cNvSpPr>
            <a:spLocks noGrp="1"/>
          </p:cNvSpPr>
          <p:nvPr>
            <p:ph type="title"/>
          </p:nvPr>
        </p:nvSpPr>
        <p:spPr>
          <a:xfrm>
            <a:off x="1395045" y="947223"/>
            <a:ext cx="9394874" cy="928467"/>
          </a:xfrm>
        </p:spPr>
        <p:txBody>
          <a:bodyPr anchor="ctr">
            <a:normAutofit/>
          </a:bodyPr>
          <a:lstStyle/>
          <a:p>
            <a:pPr algn="ctr"/>
            <a:r>
              <a:rPr lang="en-US" sz="3000"/>
              <a:t>Mathematics behind Principal component analysis</a:t>
            </a:r>
          </a:p>
        </p:txBody>
      </p:sp>
      <p:graphicFrame>
        <p:nvGraphicFramePr>
          <p:cNvPr id="12" name="Content Placeholder 2">
            <a:extLst>
              <a:ext uri="{FF2B5EF4-FFF2-40B4-BE49-F238E27FC236}">
                <a16:creationId xmlns:a16="http://schemas.microsoft.com/office/drawing/2014/main" id="{A65ADF56-A3FD-4F84-92C7-152EF5EC49DE}"/>
              </a:ext>
            </a:extLst>
          </p:cNvPr>
          <p:cNvGraphicFramePr>
            <a:graphicFrameLocks noGrp="1"/>
          </p:cNvGraphicFramePr>
          <p:nvPr>
            <p:ph idx="1"/>
            <p:extLst>
              <p:ext uri="{D42A27DB-BD31-4B8C-83A1-F6EECF244321}">
                <p14:modId xmlns:p14="http://schemas.microsoft.com/office/powerpoint/2010/main" val="678011910"/>
              </p:ext>
            </p:extLst>
          </p:nvPr>
        </p:nvGraphicFramePr>
        <p:xfrm>
          <a:off x="685800" y="2696308"/>
          <a:ext cx="10820400" cy="3475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857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AFA129D-6AE0-4C17-930E-57CC5007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724400" cy="5486401"/>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505A4-7497-44FD-A0C2-29A90221FDCC}"/>
              </a:ext>
            </a:extLst>
          </p:cNvPr>
          <p:cNvSpPr>
            <a:spLocks noGrp="1"/>
          </p:cNvSpPr>
          <p:nvPr>
            <p:ph type="title"/>
          </p:nvPr>
        </p:nvSpPr>
        <p:spPr>
          <a:xfrm>
            <a:off x="1371600" y="1371600"/>
            <a:ext cx="3390900" cy="4114800"/>
          </a:xfrm>
        </p:spPr>
        <p:txBody>
          <a:bodyPr anchor="ctr">
            <a:normAutofit/>
          </a:bodyPr>
          <a:lstStyle/>
          <a:p>
            <a:pPr algn="ctr"/>
            <a:r>
              <a:rPr lang="en-US">
                <a:solidFill>
                  <a:schemeClr val="bg2"/>
                </a:solidFill>
              </a:rPr>
              <a:t>The Three “w”</a:t>
            </a:r>
          </a:p>
        </p:txBody>
      </p:sp>
      <p:sp>
        <p:nvSpPr>
          <p:cNvPr id="39" name="Rectangle 3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798"/>
            <a:ext cx="6096000" cy="54864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91F8F77C-36F6-403D-9DAB-74A7F2B7C42C}"/>
              </a:ext>
            </a:extLst>
          </p:cNvPr>
          <p:cNvSpPr>
            <a:spLocks noGrp="1"/>
          </p:cNvSpPr>
          <p:nvPr>
            <p:ph idx="1"/>
          </p:nvPr>
        </p:nvSpPr>
        <p:spPr>
          <a:xfrm>
            <a:off x="6018027" y="1281224"/>
            <a:ext cx="4970722" cy="4359348"/>
          </a:xfrm>
        </p:spPr>
        <p:txBody>
          <a:bodyPr anchor="ctr">
            <a:normAutofit/>
          </a:bodyPr>
          <a:lstStyle/>
          <a:p>
            <a:pPr>
              <a:lnSpc>
                <a:spcPct val="90000"/>
              </a:lnSpc>
            </a:pPr>
            <a:r>
              <a:rPr lang="en-US" sz="1700" dirty="0"/>
              <a:t>Why?</a:t>
            </a:r>
          </a:p>
          <a:p>
            <a:pPr lvl="1">
              <a:lnSpc>
                <a:spcPct val="90000"/>
              </a:lnSpc>
            </a:pPr>
            <a:r>
              <a:rPr lang="en-US" sz="1700" dirty="0"/>
              <a:t>40 New bike rental stations have been approved</a:t>
            </a:r>
          </a:p>
          <a:p>
            <a:pPr lvl="1">
              <a:lnSpc>
                <a:spcPct val="90000"/>
              </a:lnSpc>
            </a:pPr>
            <a:r>
              <a:rPr lang="en-US" sz="1700" dirty="0"/>
              <a:t>Gaining Insight on customer behavior and analysis of trends &amp; patterns will allow us to gain the highest Return on Investment achievable</a:t>
            </a:r>
          </a:p>
          <a:p>
            <a:pPr lvl="1">
              <a:lnSpc>
                <a:spcPct val="90000"/>
              </a:lnSpc>
            </a:pPr>
            <a:r>
              <a:rPr lang="en-US" sz="1700" dirty="0"/>
              <a:t>To better interpret demand variability and act accordingly</a:t>
            </a:r>
          </a:p>
          <a:p>
            <a:pPr lvl="1">
              <a:lnSpc>
                <a:spcPct val="90000"/>
              </a:lnSpc>
            </a:pPr>
            <a:r>
              <a:rPr lang="en-US" sz="1700" dirty="0"/>
              <a:t>Analyzing will allow us to plan the expansion to best optimize the cashflow during low demand seasons and be ready for high demand seasons.</a:t>
            </a:r>
          </a:p>
          <a:p>
            <a:pPr lvl="1">
              <a:lnSpc>
                <a:spcPct val="90000"/>
              </a:lnSpc>
            </a:pPr>
            <a:r>
              <a:rPr lang="en-US" sz="1700" dirty="0"/>
              <a:t>Promotions and customer offers will be better utilized and have a larger effect</a:t>
            </a:r>
          </a:p>
          <a:p>
            <a:pPr marL="457200" lvl="1" indent="0">
              <a:lnSpc>
                <a:spcPct val="90000"/>
              </a:lnSpc>
              <a:buNone/>
            </a:pPr>
            <a:endParaRPr lang="en-US" sz="1700" dirty="0"/>
          </a:p>
          <a:p>
            <a:pPr>
              <a:lnSpc>
                <a:spcPct val="90000"/>
              </a:lnSpc>
            </a:pPr>
            <a:endParaRPr lang="en-US" sz="1700" dirty="0"/>
          </a:p>
        </p:txBody>
      </p:sp>
    </p:spTree>
    <p:extLst>
      <p:ext uri="{BB962C8B-B14F-4D97-AF65-F5344CB8AC3E}">
        <p14:creationId xmlns:p14="http://schemas.microsoft.com/office/powerpoint/2010/main" val="3470404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66623-5D69-4471-B747-9CF99A004BF9}"/>
              </a:ext>
            </a:extLst>
          </p:cNvPr>
          <p:cNvSpPr>
            <a:spLocks noGrp="1"/>
          </p:cNvSpPr>
          <p:nvPr>
            <p:ph type="title"/>
          </p:nvPr>
        </p:nvSpPr>
        <p:spPr>
          <a:xfrm>
            <a:off x="1371600" y="1371600"/>
            <a:ext cx="2705100" cy="4114800"/>
          </a:xfrm>
        </p:spPr>
        <p:txBody>
          <a:bodyPr anchor="ctr">
            <a:normAutofit/>
          </a:bodyPr>
          <a:lstStyle/>
          <a:p>
            <a:pPr algn="ctr"/>
            <a:r>
              <a:rPr lang="en-US" sz="2000" dirty="0">
                <a:solidFill>
                  <a:schemeClr val="bg2"/>
                </a:solidFill>
              </a:rPr>
              <a:t>Mathematics behind </a:t>
            </a:r>
            <a:r>
              <a:rPr lang="en-US" sz="2000" kern="1200" cap="all" spc="300" baseline="0" dirty="0">
                <a:solidFill>
                  <a:schemeClr val="bg2"/>
                </a:solidFill>
                <a:latin typeface="+mj-lt"/>
                <a:ea typeface="+mj-ea"/>
                <a:cs typeface="+mj-cs"/>
              </a:rPr>
              <a:t>t-distributed stochastic neighboring entities (t-</a:t>
            </a:r>
            <a:r>
              <a:rPr lang="en-US" sz="2000" kern="1200" cap="all" spc="300" baseline="0" dirty="0" err="1">
                <a:solidFill>
                  <a:schemeClr val="bg2"/>
                </a:solidFill>
                <a:latin typeface="+mj-lt"/>
                <a:ea typeface="+mj-ea"/>
                <a:cs typeface="+mj-cs"/>
              </a:rPr>
              <a:t>sne</a:t>
            </a:r>
            <a:r>
              <a:rPr lang="en-US" sz="2000" kern="1200" cap="all" spc="300" baseline="0" dirty="0">
                <a:solidFill>
                  <a:schemeClr val="bg2"/>
                </a:solidFill>
                <a:latin typeface="+mj-lt"/>
                <a:ea typeface="+mj-ea"/>
                <a:cs typeface="+mj-cs"/>
              </a:rPr>
              <a:t>)</a:t>
            </a:r>
            <a:endParaRPr lang="en-US" sz="2000" dirty="0">
              <a:solidFill>
                <a:schemeClr val="bg2"/>
              </a:solidFill>
            </a:endParaRPr>
          </a:p>
        </p:txBody>
      </p:sp>
      <p:graphicFrame>
        <p:nvGraphicFramePr>
          <p:cNvPr id="5" name="Content Placeholder 2">
            <a:extLst>
              <a:ext uri="{FF2B5EF4-FFF2-40B4-BE49-F238E27FC236}">
                <a16:creationId xmlns:a16="http://schemas.microsoft.com/office/drawing/2014/main" id="{20F909DE-BF0C-4287-B9C1-97F2495D1E72}"/>
              </a:ext>
            </a:extLst>
          </p:cNvPr>
          <p:cNvGraphicFramePr>
            <a:graphicFrameLocks noGrp="1"/>
          </p:cNvGraphicFramePr>
          <p:nvPr>
            <p:ph idx="1"/>
            <p:extLst>
              <p:ext uri="{D42A27DB-BD31-4B8C-83A1-F6EECF244321}">
                <p14:modId xmlns:p14="http://schemas.microsoft.com/office/powerpoint/2010/main" val="2819986974"/>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580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5">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75389-26FF-40B0-8FA1-2399678454E7}"/>
              </a:ext>
            </a:extLst>
          </p:cNvPr>
          <p:cNvSpPr>
            <a:spLocks noGrp="1"/>
          </p:cNvSpPr>
          <p:nvPr>
            <p:ph type="title"/>
          </p:nvPr>
        </p:nvSpPr>
        <p:spPr>
          <a:xfrm>
            <a:off x="1181686" y="1371600"/>
            <a:ext cx="3048734" cy="4114800"/>
          </a:xfrm>
        </p:spPr>
        <p:txBody>
          <a:bodyPr anchor="ctr">
            <a:normAutofit/>
          </a:bodyPr>
          <a:lstStyle/>
          <a:p>
            <a:pPr algn="ctr"/>
            <a:r>
              <a:rPr lang="en-US"/>
              <a:t>Pca and tsne feature selection	</a:t>
            </a:r>
          </a:p>
        </p:txBody>
      </p:sp>
      <p:sp>
        <p:nvSpPr>
          <p:cNvPr id="15" name="Content Placeholder 14">
            <a:extLst>
              <a:ext uri="{FF2B5EF4-FFF2-40B4-BE49-F238E27FC236}">
                <a16:creationId xmlns:a16="http://schemas.microsoft.com/office/drawing/2014/main" id="{34EF95AF-56E6-4C97-ADF8-A6333010669B}"/>
              </a:ext>
            </a:extLst>
          </p:cNvPr>
          <p:cNvSpPr>
            <a:spLocks noGrp="1"/>
          </p:cNvSpPr>
          <p:nvPr>
            <p:ph idx="1"/>
          </p:nvPr>
        </p:nvSpPr>
        <p:spPr>
          <a:xfrm>
            <a:off x="5410200" y="3429000"/>
            <a:ext cx="6083272" cy="2793609"/>
          </a:xfrm>
        </p:spPr>
        <p:txBody>
          <a:bodyPr>
            <a:normAutofit/>
          </a:bodyPr>
          <a:lstStyle/>
          <a:p>
            <a:r>
              <a:rPr lang="en-US" sz="2200"/>
              <a:t>In the given plot we can see the transformed data through both PCA and TSNE and see how the data has been reduced to two features</a:t>
            </a:r>
          </a:p>
          <a:p>
            <a:r>
              <a:rPr lang="en-US" sz="2200"/>
              <a:t>The benefits of reducing our number of features provides a lower compilation for our model, since the size of the data is reduced, it is less costly to deploy, and more efficient to run</a:t>
            </a:r>
          </a:p>
          <a:p>
            <a:pPr marL="0" indent="0">
              <a:buNone/>
            </a:pPr>
            <a:endParaRPr lang="en-US" sz="2200"/>
          </a:p>
        </p:txBody>
      </p:sp>
      <p:pic>
        <p:nvPicPr>
          <p:cNvPr id="23" name="Graphic 22">
            <a:extLst>
              <a:ext uri="{FF2B5EF4-FFF2-40B4-BE49-F238E27FC236}">
                <a16:creationId xmlns:a16="http://schemas.microsoft.com/office/drawing/2014/main" id="{01A30BCF-8B65-4067-B145-E085C96EB94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891" t="3904" r="2695" b="4779"/>
          <a:stretch/>
        </p:blipFill>
        <p:spPr>
          <a:xfrm>
            <a:off x="6096000" y="479816"/>
            <a:ext cx="4388189" cy="2949184"/>
          </a:xfrm>
          <a:prstGeom prst="rect">
            <a:avLst/>
          </a:prstGeom>
        </p:spPr>
      </p:pic>
    </p:spTree>
    <p:extLst>
      <p:ext uri="{BB962C8B-B14F-4D97-AF65-F5344CB8AC3E}">
        <p14:creationId xmlns:p14="http://schemas.microsoft.com/office/powerpoint/2010/main" val="1752110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90F52-0E7A-4E34-83A6-D7F87F110C62}"/>
              </a:ext>
            </a:extLst>
          </p:cNvPr>
          <p:cNvSpPr>
            <a:spLocks noGrp="1"/>
          </p:cNvSpPr>
          <p:nvPr>
            <p:ph type="title"/>
          </p:nvPr>
        </p:nvSpPr>
        <p:spPr>
          <a:xfrm>
            <a:off x="1181686" y="1371600"/>
            <a:ext cx="3048734" cy="4114800"/>
          </a:xfrm>
        </p:spPr>
        <p:txBody>
          <a:bodyPr anchor="ctr">
            <a:normAutofit/>
          </a:bodyPr>
          <a:lstStyle/>
          <a:p>
            <a:pPr algn="ctr"/>
            <a:r>
              <a:rPr lang="en-US" dirty="0"/>
              <a:t>PCA with three features</a:t>
            </a:r>
            <a:endParaRPr lang="en-US"/>
          </a:p>
        </p:txBody>
      </p:sp>
      <p:sp>
        <p:nvSpPr>
          <p:cNvPr id="12" name="Content Placeholder 11">
            <a:extLst>
              <a:ext uri="{FF2B5EF4-FFF2-40B4-BE49-F238E27FC236}">
                <a16:creationId xmlns:a16="http://schemas.microsoft.com/office/drawing/2014/main" id="{26CEB60A-ED35-4CF9-B904-FE2DC65EAB18}"/>
              </a:ext>
            </a:extLst>
          </p:cNvPr>
          <p:cNvSpPr>
            <a:spLocks noGrp="1"/>
          </p:cNvSpPr>
          <p:nvPr>
            <p:ph idx="1"/>
          </p:nvPr>
        </p:nvSpPr>
        <p:spPr>
          <a:xfrm>
            <a:off x="5410200" y="3429000"/>
            <a:ext cx="6083272" cy="2793609"/>
          </a:xfrm>
        </p:spPr>
        <p:txBody>
          <a:bodyPr>
            <a:normAutofit/>
          </a:bodyPr>
          <a:lstStyle/>
          <a:p>
            <a:r>
              <a:rPr lang="en-US" dirty="0"/>
              <a:t>We can control the number of features that we would like to keep, in this example chose three features</a:t>
            </a:r>
          </a:p>
          <a:p>
            <a:r>
              <a:rPr lang="en-US" dirty="0"/>
              <a:t>Benefits of increasing the number of features would be improving the model accuracy</a:t>
            </a:r>
          </a:p>
        </p:txBody>
      </p:sp>
      <p:pic>
        <p:nvPicPr>
          <p:cNvPr id="10" name="Graphic 9">
            <a:extLst>
              <a:ext uri="{FF2B5EF4-FFF2-40B4-BE49-F238E27FC236}">
                <a16:creationId xmlns:a16="http://schemas.microsoft.com/office/drawing/2014/main" id="{35794050-F50F-4E85-BEB0-B5BCB63F4E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2514" y="287338"/>
            <a:ext cx="5257800" cy="3286125"/>
          </a:xfrm>
          <a:prstGeom prst="rect">
            <a:avLst/>
          </a:prstGeom>
        </p:spPr>
      </p:pic>
    </p:spTree>
    <p:extLst>
      <p:ext uri="{BB962C8B-B14F-4D97-AF65-F5344CB8AC3E}">
        <p14:creationId xmlns:p14="http://schemas.microsoft.com/office/powerpoint/2010/main" val="2555655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8B99E-ECC4-4D5C-AB4E-070A0A924935}"/>
              </a:ext>
            </a:extLst>
          </p:cNvPr>
          <p:cNvSpPr>
            <a:spLocks noGrp="1"/>
          </p:cNvSpPr>
          <p:nvPr>
            <p:ph type="title"/>
          </p:nvPr>
        </p:nvSpPr>
        <p:spPr>
          <a:xfrm>
            <a:off x="1371599" y="1010097"/>
            <a:ext cx="9486901" cy="1010088"/>
          </a:xfrm>
        </p:spPr>
        <p:txBody>
          <a:bodyPr anchor="b">
            <a:normAutofit/>
          </a:bodyPr>
          <a:lstStyle/>
          <a:p>
            <a:pPr algn="ctr"/>
            <a:r>
              <a:rPr lang="en-US" dirty="0"/>
              <a:t>In conclusion</a:t>
            </a:r>
            <a:endParaRPr lang="en-US"/>
          </a:p>
        </p:txBody>
      </p:sp>
      <p:sp>
        <p:nvSpPr>
          <p:cNvPr id="3" name="Content Placeholder 2">
            <a:extLst>
              <a:ext uri="{FF2B5EF4-FFF2-40B4-BE49-F238E27FC236}">
                <a16:creationId xmlns:a16="http://schemas.microsoft.com/office/drawing/2014/main" id="{CC37C5DE-BE7E-4EF4-92B5-A6D742D693D3}"/>
              </a:ext>
            </a:extLst>
          </p:cNvPr>
          <p:cNvSpPr>
            <a:spLocks noGrp="1"/>
          </p:cNvSpPr>
          <p:nvPr>
            <p:ph idx="1"/>
          </p:nvPr>
        </p:nvSpPr>
        <p:spPr>
          <a:xfrm>
            <a:off x="1371600" y="2206257"/>
            <a:ext cx="9486901" cy="3540642"/>
          </a:xfrm>
        </p:spPr>
        <p:txBody>
          <a:bodyPr>
            <a:normAutofit/>
          </a:bodyPr>
          <a:lstStyle/>
          <a:p>
            <a:pPr>
              <a:lnSpc>
                <a:spcPct val="90000"/>
              </a:lnSpc>
            </a:pPr>
            <a:r>
              <a:rPr lang="en-US" dirty="0"/>
              <a:t>After looking over the data, analysis and the story the given data tells, we could deduce the following</a:t>
            </a:r>
            <a:endParaRPr lang="en-US"/>
          </a:p>
          <a:p>
            <a:pPr lvl="1">
              <a:lnSpc>
                <a:spcPct val="90000"/>
              </a:lnSpc>
            </a:pPr>
            <a:r>
              <a:rPr lang="en-US" dirty="0"/>
              <a:t>Data is seasonal, giving an opportunity to expand the current bike rentals during the offseason (fall and winter) and be prepared during the high season (spring, and summer)</a:t>
            </a:r>
            <a:endParaRPr lang="en-US"/>
          </a:p>
          <a:p>
            <a:pPr lvl="1">
              <a:lnSpc>
                <a:spcPct val="90000"/>
              </a:lnSpc>
            </a:pPr>
            <a:r>
              <a:rPr lang="en-US" dirty="0"/>
              <a:t>The peak times during the weekdays are between 7am – 10am and 4-7pm, the off times could be good to reallocate empty stations, as well as offer promotions to casual drivers</a:t>
            </a:r>
            <a:endParaRPr lang="en-US"/>
          </a:p>
          <a:p>
            <a:pPr lvl="1">
              <a:lnSpc>
                <a:spcPct val="90000"/>
              </a:lnSpc>
            </a:pPr>
            <a:r>
              <a:rPr lang="en-US" dirty="0"/>
              <a:t>Machine learning models could be utilized to direct the bikes to the stations that need the most, where the model with the current data is strong enough to start testing on real data to see its actual performance.</a:t>
            </a:r>
            <a:endParaRPr lang="en-US"/>
          </a:p>
        </p:txBody>
      </p:sp>
    </p:spTree>
    <p:extLst>
      <p:ext uri="{BB962C8B-B14F-4D97-AF65-F5344CB8AC3E}">
        <p14:creationId xmlns:p14="http://schemas.microsoft.com/office/powerpoint/2010/main" val="160458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19299-7823-4134-B214-CFD651A5CF64}"/>
              </a:ext>
            </a:extLst>
          </p:cNvPr>
          <p:cNvSpPr>
            <a:spLocks noGrp="1"/>
          </p:cNvSpPr>
          <p:nvPr>
            <p:ph type="title"/>
          </p:nvPr>
        </p:nvSpPr>
        <p:spPr>
          <a:xfrm>
            <a:off x="1371599" y="1010097"/>
            <a:ext cx="9486901" cy="1010088"/>
          </a:xfrm>
        </p:spPr>
        <p:txBody>
          <a:bodyPr anchor="b">
            <a:normAutofit/>
          </a:bodyPr>
          <a:lstStyle/>
          <a:p>
            <a:pPr algn="ctr"/>
            <a:r>
              <a:rPr lang="en-US" dirty="0"/>
              <a:t>In conclusion</a:t>
            </a:r>
            <a:endParaRPr lang="en-US"/>
          </a:p>
        </p:txBody>
      </p:sp>
      <p:sp>
        <p:nvSpPr>
          <p:cNvPr id="7" name="Content Placeholder 6">
            <a:extLst>
              <a:ext uri="{FF2B5EF4-FFF2-40B4-BE49-F238E27FC236}">
                <a16:creationId xmlns:a16="http://schemas.microsoft.com/office/drawing/2014/main" id="{B6692F13-7CE6-43FF-81FF-7F0E0C4A7A14}"/>
              </a:ext>
            </a:extLst>
          </p:cNvPr>
          <p:cNvSpPr>
            <a:spLocks noGrp="1"/>
          </p:cNvSpPr>
          <p:nvPr>
            <p:ph idx="1"/>
          </p:nvPr>
        </p:nvSpPr>
        <p:spPr>
          <a:xfrm>
            <a:off x="1371600" y="2206257"/>
            <a:ext cx="9486901" cy="3540642"/>
          </a:xfrm>
        </p:spPr>
        <p:txBody>
          <a:bodyPr>
            <a:normAutofit/>
          </a:bodyPr>
          <a:lstStyle/>
          <a:p>
            <a:r>
              <a:rPr lang="en-US" dirty="0"/>
              <a:t>The machine learning algorithm steps to deployment</a:t>
            </a:r>
          </a:p>
          <a:p>
            <a:pPr lvl="1"/>
            <a:r>
              <a:rPr lang="en-US" dirty="0"/>
              <a:t>Deploy the model and test the two models over the actual data to see prediction accuracy on real data</a:t>
            </a:r>
          </a:p>
          <a:p>
            <a:pPr lvl="1"/>
            <a:r>
              <a:rPr lang="en-US" dirty="0"/>
              <a:t>Keep tuning the data and teaching it the new data</a:t>
            </a:r>
          </a:p>
          <a:p>
            <a:pPr lvl="1"/>
            <a:r>
              <a:rPr lang="en-US" dirty="0"/>
              <a:t>Add additional features to the model in order to benefit from its power, and reallocate the bikes to the needed stations</a:t>
            </a:r>
          </a:p>
          <a:p>
            <a:pPr lvl="1"/>
            <a:r>
              <a:rPr lang="en-US" dirty="0"/>
              <a:t>Increase promotional ads and marketing tactics during the low prediction periods</a:t>
            </a:r>
          </a:p>
        </p:txBody>
      </p:sp>
    </p:spTree>
    <p:extLst>
      <p:ext uri="{BB962C8B-B14F-4D97-AF65-F5344CB8AC3E}">
        <p14:creationId xmlns:p14="http://schemas.microsoft.com/office/powerpoint/2010/main" val="37613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1883E-DCC9-4CBA-AF4B-FCEB3394E1FA}"/>
              </a:ext>
            </a:extLst>
          </p:cNvPr>
          <p:cNvSpPr>
            <a:spLocks noGrp="1"/>
          </p:cNvSpPr>
          <p:nvPr>
            <p:ph type="title"/>
          </p:nvPr>
        </p:nvSpPr>
        <p:spPr>
          <a:xfrm>
            <a:off x="4762500" y="942449"/>
            <a:ext cx="6096000" cy="936840"/>
          </a:xfrm>
        </p:spPr>
        <p:txBody>
          <a:bodyPr>
            <a:normAutofit/>
          </a:bodyPr>
          <a:lstStyle/>
          <a:p>
            <a:pPr algn="ctr"/>
            <a:r>
              <a:rPr lang="en-US" sz="3000"/>
              <a:t>Steps to running notebook</a:t>
            </a:r>
          </a:p>
        </p:txBody>
      </p:sp>
      <p:pic>
        <p:nvPicPr>
          <p:cNvPr id="5" name="Picture 4" descr="Working space background">
            <a:extLst>
              <a:ext uri="{FF2B5EF4-FFF2-40B4-BE49-F238E27FC236}">
                <a16:creationId xmlns:a16="http://schemas.microsoft.com/office/drawing/2014/main" id="{EDBC8C8D-ED6F-44B4-9F2A-8C3C3AE67D93}"/>
              </a:ext>
            </a:extLst>
          </p:cNvPr>
          <p:cNvPicPr>
            <a:picLocks noChangeAspect="1"/>
          </p:cNvPicPr>
          <p:nvPr/>
        </p:nvPicPr>
        <p:blipFill rotWithShape="1">
          <a:blip r:embed="rId2"/>
          <a:srcRect l="64619" r="237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D3974AF5-1802-40F1-9B45-7A9F5FC9C22C}"/>
              </a:ext>
            </a:extLst>
          </p:cNvPr>
          <p:cNvSpPr>
            <a:spLocks noGrp="1"/>
          </p:cNvSpPr>
          <p:nvPr>
            <p:ph idx="1"/>
          </p:nvPr>
        </p:nvSpPr>
        <p:spPr>
          <a:xfrm>
            <a:off x="4672977" y="2135938"/>
            <a:ext cx="6247233" cy="3535585"/>
          </a:xfrm>
        </p:spPr>
        <p:txBody>
          <a:bodyPr>
            <a:normAutofit/>
          </a:bodyPr>
          <a:lstStyle/>
          <a:p>
            <a:pPr>
              <a:lnSpc>
                <a:spcPct val="90000"/>
              </a:lnSpc>
            </a:pPr>
            <a:r>
              <a:rPr lang="en-US" sz="1500" dirty="0"/>
              <a:t>First step to running notebook is to load it through </a:t>
            </a:r>
            <a:r>
              <a:rPr lang="en-US" sz="1500" dirty="0" err="1"/>
              <a:t>jupyter</a:t>
            </a:r>
            <a:r>
              <a:rPr lang="en-US" sz="1500" dirty="0"/>
              <a:t> notebook or google </a:t>
            </a:r>
            <a:r>
              <a:rPr lang="en-US" sz="1500" dirty="0" err="1"/>
              <a:t>colab</a:t>
            </a:r>
            <a:r>
              <a:rPr lang="en-US" sz="1500" dirty="0"/>
              <a:t> or any python notebook software of preference</a:t>
            </a:r>
          </a:p>
          <a:p>
            <a:pPr>
              <a:lnSpc>
                <a:spcPct val="90000"/>
              </a:lnSpc>
            </a:pPr>
            <a:r>
              <a:rPr lang="en-US" sz="1500" dirty="0"/>
              <a:t>Upload the necessary files (with the below exact names)</a:t>
            </a:r>
          </a:p>
          <a:p>
            <a:pPr lvl="1">
              <a:lnSpc>
                <a:spcPct val="90000"/>
              </a:lnSpc>
            </a:pPr>
            <a:r>
              <a:rPr lang="en-US" sz="1500" dirty="0"/>
              <a:t>bike_sharing.csv</a:t>
            </a:r>
          </a:p>
          <a:p>
            <a:pPr lvl="1">
              <a:lnSpc>
                <a:spcPct val="90000"/>
              </a:lnSpc>
            </a:pPr>
            <a:r>
              <a:rPr lang="en-US" sz="1500" dirty="0"/>
              <a:t>bike_case.pdf</a:t>
            </a:r>
          </a:p>
          <a:p>
            <a:pPr lvl="1">
              <a:lnSpc>
                <a:spcPct val="90000"/>
              </a:lnSpc>
            </a:pPr>
            <a:r>
              <a:rPr lang="en-US" sz="1500" dirty="0"/>
              <a:t>bike_silhouette.png</a:t>
            </a:r>
          </a:p>
          <a:p>
            <a:pPr>
              <a:lnSpc>
                <a:spcPct val="90000"/>
              </a:lnSpc>
            </a:pPr>
            <a:r>
              <a:rPr lang="en-US" sz="1500" dirty="0"/>
              <a:t>Run All cells </a:t>
            </a:r>
          </a:p>
          <a:p>
            <a:pPr lvl="1">
              <a:lnSpc>
                <a:spcPct val="90000"/>
              </a:lnSpc>
            </a:pPr>
            <a:r>
              <a:rPr lang="en-US" sz="1500" dirty="0"/>
              <a:t>(to see plots uncomment </a:t>
            </a:r>
            <a:r>
              <a:rPr lang="en-US" sz="1500" dirty="0" err="1"/>
              <a:t>plt.show</a:t>
            </a:r>
            <a:r>
              <a:rPr lang="en-US" sz="1500" dirty="0"/>
              <a:t>() and comment the </a:t>
            </a:r>
            <a:r>
              <a:rPr lang="en-US" sz="1500" dirty="0" err="1"/>
              <a:t>plt.savefig</a:t>
            </a:r>
            <a:r>
              <a:rPr lang="en-US" sz="1500" dirty="0"/>
              <a:t> &amp; </a:t>
            </a:r>
            <a:r>
              <a:rPr lang="en-US" sz="1500" dirty="0" err="1"/>
              <a:t>plt.close</a:t>
            </a:r>
            <a:r>
              <a:rPr lang="en-US" sz="1500"/>
              <a:t>() lines)</a:t>
            </a:r>
          </a:p>
        </p:txBody>
      </p:sp>
    </p:spTree>
    <p:extLst>
      <p:ext uri="{BB962C8B-B14F-4D97-AF65-F5344CB8AC3E}">
        <p14:creationId xmlns:p14="http://schemas.microsoft.com/office/powerpoint/2010/main" val="216968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505A4-7497-44FD-A0C2-29A90221FDCC}"/>
              </a:ext>
            </a:extLst>
          </p:cNvPr>
          <p:cNvSpPr>
            <a:spLocks noGrp="1"/>
          </p:cNvSpPr>
          <p:nvPr>
            <p:ph type="title"/>
          </p:nvPr>
        </p:nvSpPr>
        <p:spPr>
          <a:xfrm>
            <a:off x="685800" y="1371600"/>
            <a:ext cx="2742028" cy="4114800"/>
          </a:xfrm>
        </p:spPr>
        <p:txBody>
          <a:bodyPr anchor="ctr">
            <a:normAutofit/>
          </a:bodyPr>
          <a:lstStyle/>
          <a:p>
            <a:pPr algn="ctr"/>
            <a:r>
              <a:rPr lang="en-US">
                <a:solidFill>
                  <a:schemeClr val="bg2"/>
                </a:solidFill>
              </a:rPr>
              <a:t>The Three “w”</a:t>
            </a:r>
          </a:p>
        </p:txBody>
      </p:sp>
      <p:sp>
        <p:nvSpPr>
          <p:cNvPr id="30" name="Rectangle 2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91F8F77C-36F6-403D-9DAB-74A7F2B7C42C}"/>
              </a:ext>
            </a:extLst>
          </p:cNvPr>
          <p:cNvSpPr>
            <a:spLocks noGrp="1"/>
          </p:cNvSpPr>
          <p:nvPr>
            <p:ph idx="1"/>
          </p:nvPr>
        </p:nvSpPr>
        <p:spPr>
          <a:xfrm>
            <a:off x="5296449" y="1270591"/>
            <a:ext cx="5631357" cy="4364666"/>
          </a:xfrm>
        </p:spPr>
        <p:txBody>
          <a:bodyPr anchor="t">
            <a:normAutofit/>
          </a:bodyPr>
          <a:lstStyle/>
          <a:p>
            <a:r>
              <a:rPr lang="en-US" sz="1900" dirty="0"/>
              <a:t>What?</a:t>
            </a:r>
          </a:p>
          <a:p>
            <a:pPr lvl="1"/>
            <a:r>
              <a:rPr lang="en-US" sz="1500" dirty="0"/>
              <a:t>Collected hourly data concerning members and new user behaviors as well as weather conditions over the course of two years. </a:t>
            </a:r>
          </a:p>
        </p:txBody>
      </p:sp>
      <p:graphicFrame>
        <p:nvGraphicFramePr>
          <p:cNvPr id="3" name="Table 2">
            <a:extLst>
              <a:ext uri="{FF2B5EF4-FFF2-40B4-BE49-F238E27FC236}">
                <a16:creationId xmlns:a16="http://schemas.microsoft.com/office/drawing/2014/main" id="{78E7336D-CDCC-4178-98A0-1E5E54FED188}"/>
              </a:ext>
            </a:extLst>
          </p:cNvPr>
          <p:cNvGraphicFramePr>
            <a:graphicFrameLocks noGrp="1"/>
          </p:cNvGraphicFramePr>
          <p:nvPr>
            <p:extLst>
              <p:ext uri="{D42A27DB-BD31-4B8C-83A1-F6EECF244321}">
                <p14:modId xmlns:p14="http://schemas.microsoft.com/office/powerpoint/2010/main" val="4069639767"/>
              </p:ext>
            </p:extLst>
          </p:nvPr>
        </p:nvGraphicFramePr>
        <p:xfrm>
          <a:off x="5064126" y="4268972"/>
          <a:ext cx="6096001" cy="1447800"/>
        </p:xfrm>
        <a:graphic>
          <a:graphicData uri="http://schemas.openxmlformats.org/drawingml/2006/table">
            <a:tbl>
              <a:tblPr/>
              <a:tblGrid>
                <a:gridCol w="754010">
                  <a:extLst>
                    <a:ext uri="{9D8B030D-6E8A-4147-A177-3AD203B41FA5}">
                      <a16:colId xmlns:a16="http://schemas.microsoft.com/office/drawing/2014/main" val="227130882"/>
                    </a:ext>
                  </a:extLst>
                </a:gridCol>
                <a:gridCol w="903111">
                  <a:extLst>
                    <a:ext uri="{9D8B030D-6E8A-4147-A177-3AD203B41FA5}">
                      <a16:colId xmlns:a16="http://schemas.microsoft.com/office/drawing/2014/main" val="4182325762"/>
                    </a:ext>
                  </a:extLst>
                </a:gridCol>
                <a:gridCol w="783833">
                  <a:extLst>
                    <a:ext uri="{9D8B030D-6E8A-4147-A177-3AD203B41FA5}">
                      <a16:colId xmlns:a16="http://schemas.microsoft.com/office/drawing/2014/main" val="1748806520"/>
                    </a:ext>
                  </a:extLst>
                </a:gridCol>
                <a:gridCol w="766794">
                  <a:extLst>
                    <a:ext uri="{9D8B030D-6E8A-4147-A177-3AD203B41FA5}">
                      <a16:colId xmlns:a16="http://schemas.microsoft.com/office/drawing/2014/main" val="22643559"/>
                    </a:ext>
                  </a:extLst>
                </a:gridCol>
                <a:gridCol w="579356">
                  <a:extLst>
                    <a:ext uri="{9D8B030D-6E8A-4147-A177-3AD203B41FA5}">
                      <a16:colId xmlns:a16="http://schemas.microsoft.com/office/drawing/2014/main" val="1383617077"/>
                    </a:ext>
                  </a:extLst>
                </a:gridCol>
                <a:gridCol w="1060731">
                  <a:extLst>
                    <a:ext uri="{9D8B030D-6E8A-4147-A177-3AD203B41FA5}">
                      <a16:colId xmlns:a16="http://schemas.microsoft.com/office/drawing/2014/main" val="3772424760"/>
                    </a:ext>
                  </a:extLst>
                </a:gridCol>
                <a:gridCol w="702892">
                  <a:extLst>
                    <a:ext uri="{9D8B030D-6E8A-4147-A177-3AD203B41FA5}">
                      <a16:colId xmlns:a16="http://schemas.microsoft.com/office/drawing/2014/main" val="1519796649"/>
                    </a:ext>
                  </a:extLst>
                </a:gridCol>
                <a:gridCol w="545274">
                  <a:extLst>
                    <a:ext uri="{9D8B030D-6E8A-4147-A177-3AD203B41FA5}">
                      <a16:colId xmlns:a16="http://schemas.microsoft.com/office/drawing/2014/main" val="1443773698"/>
                    </a:ext>
                  </a:extLst>
                </a:gridCol>
              </a:tblGrid>
              <a:tr h="289560">
                <a:tc>
                  <a:txBody>
                    <a:bodyPr/>
                    <a:lstStyle/>
                    <a:p>
                      <a:pPr algn="ctr" fontAlgn="b"/>
                      <a:r>
                        <a:rPr lang="en-US" sz="1000" b="0" i="0" u="none" strike="noStrike">
                          <a:effectLst/>
                          <a:latin typeface="Arial" panose="020B0604020202020204" pitchFamily="34" charset="0"/>
                        </a:rPr>
                        <a:t>humidity</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windspeed</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windgust</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pressure</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precip</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precipaccum</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weather</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rental</a:t>
                      </a:r>
                    </a:p>
                  </a:txBody>
                  <a:tcPr marL="9525" marR="9525" marT="9525" marB="0" anchor="b">
                    <a:lnL>
                      <a:noFill/>
                    </a:lnL>
                    <a:lnR>
                      <a:noFill/>
                    </a:lnR>
                    <a:lnT>
                      <a:noFill/>
                    </a:lnT>
                    <a:lnB>
                      <a:noFill/>
                    </a:lnB>
                  </a:tcPr>
                </a:tc>
                <a:extLst>
                  <a:ext uri="{0D108BD9-81ED-4DB2-BD59-A6C34878D82A}">
                    <a16:rowId xmlns:a16="http://schemas.microsoft.com/office/drawing/2014/main" val="962234253"/>
                  </a:ext>
                </a:extLst>
              </a:tr>
              <a:tr h="289560">
                <a:tc>
                  <a:txBody>
                    <a:bodyPr/>
                    <a:lstStyle/>
                    <a:p>
                      <a:pPr algn="ctr" fontAlgn="b"/>
                      <a:r>
                        <a:rPr lang="en-US" sz="1000" b="0" i="0" u="none" strike="noStrike">
                          <a:effectLst/>
                          <a:latin typeface="Arial" panose="020B0604020202020204" pitchFamily="34" charset="0"/>
                        </a:rPr>
                        <a:t>100</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6</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30.1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103</a:t>
                      </a:r>
                    </a:p>
                  </a:txBody>
                  <a:tcPr marL="9525" marR="9525" marT="9525" marB="0" anchor="b">
                    <a:lnL>
                      <a:noFill/>
                    </a:lnL>
                    <a:lnR>
                      <a:noFill/>
                    </a:lnR>
                    <a:lnT>
                      <a:noFill/>
                    </a:lnT>
                    <a:lnB>
                      <a:noFill/>
                    </a:lnB>
                  </a:tcPr>
                </a:tc>
                <a:extLst>
                  <a:ext uri="{0D108BD9-81ED-4DB2-BD59-A6C34878D82A}">
                    <a16:rowId xmlns:a16="http://schemas.microsoft.com/office/drawing/2014/main" val="887129912"/>
                  </a:ext>
                </a:extLst>
              </a:tr>
              <a:tr h="289560">
                <a:tc>
                  <a:txBody>
                    <a:bodyPr/>
                    <a:lstStyle/>
                    <a:p>
                      <a:pPr algn="ctr" fontAlgn="b"/>
                      <a:r>
                        <a:rPr lang="en-US" sz="1000" b="0" i="0" u="none" strike="noStrike">
                          <a:effectLst/>
                          <a:latin typeface="Arial" panose="020B0604020202020204" pitchFamily="34" charset="0"/>
                        </a:rPr>
                        <a:t>100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30.1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63</a:t>
                      </a:r>
                    </a:p>
                  </a:txBody>
                  <a:tcPr marL="9525" marR="9525" marT="9525" marB="0" anchor="b">
                    <a:lnL>
                      <a:noFill/>
                    </a:lnL>
                    <a:lnR>
                      <a:noFill/>
                    </a:lnR>
                    <a:lnT>
                      <a:noFill/>
                    </a:lnT>
                    <a:lnB>
                      <a:noFill/>
                    </a:lnB>
                  </a:tcPr>
                </a:tc>
                <a:extLst>
                  <a:ext uri="{0D108BD9-81ED-4DB2-BD59-A6C34878D82A}">
                    <a16:rowId xmlns:a16="http://schemas.microsoft.com/office/drawing/2014/main" val="3186565106"/>
                  </a:ext>
                </a:extLst>
              </a:tr>
              <a:tr h="289560">
                <a:tc>
                  <a:txBody>
                    <a:bodyPr/>
                    <a:lstStyle/>
                    <a:p>
                      <a:pPr algn="ctr" fontAlgn="b"/>
                      <a:r>
                        <a:rPr lang="en-US" sz="1000" b="0" i="0" u="none" strike="noStrike">
                          <a:effectLst/>
                          <a:latin typeface="Arial" panose="020B0604020202020204" pitchFamily="34" charset="0"/>
                        </a:rPr>
                        <a:t>100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30.1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33</a:t>
                      </a:r>
                    </a:p>
                  </a:txBody>
                  <a:tcPr marL="9525" marR="9525" marT="9525" marB="0" anchor="b">
                    <a:lnL>
                      <a:noFill/>
                    </a:lnL>
                    <a:lnR>
                      <a:noFill/>
                    </a:lnR>
                    <a:lnT>
                      <a:noFill/>
                    </a:lnT>
                    <a:lnB>
                      <a:noFill/>
                    </a:lnB>
                  </a:tcPr>
                </a:tc>
                <a:extLst>
                  <a:ext uri="{0D108BD9-81ED-4DB2-BD59-A6C34878D82A}">
                    <a16:rowId xmlns:a16="http://schemas.microsoft.com/office/drawing/2014/main" val="2729297659"/>
                  </a:ext>
                </a:extLst>
              </a:tr>
              <a:tr h="289560">
                <a:tc>
                  <a:txBody>
                    <a:bodyPr/>
                    <a:lstStyle/>
                    <a:p>
                      <a:pPr algn="ctr" fontAlgn="b"/>
                      <a:r>
                        <a:rPr lang="en-US" sz="1000" b="0" i="0" u="none" strike="noStrike" dirty="0">
                          <a:effectLst/>
                          <a:latin typeface="Arial" panose="020B0604020202020204" pitchFamily="34" charset="0"/>
                        </a:rPr>
                        <a:t>100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30.1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23</a:t>
                      </a:r>
                    </a:p>
                  </a:txBody>
                  <a:tcPr marL="9525" marR="9525" marT="9525" marB="0" anchor="b">
                    <a:lnL>
                      <a:noFill/>
                    </a:lnL>
                    <a:lnR>
                      <a:noFill/>
                    </a:lnR>
                    <a:lnT>
                      <a:noFill/>
                    </a:lnT>
                    <a:lnB>
                      <a:noFill/>
                    </a:lnB>
                  </a:tcPr>
                </a:tc>
                <a:extLst>
                  <a:ext uri="{0D108BD9-81ED-4DB2-BD59-A6C34878D82A}">
                    <a16:rowId xmlns:a16="http://schemas.microsoft.com/office/drawing/2014/main" val="3364257311"/>
                  </a:ext>
                </a:extLst>
              </a:tr>
            </a:tbl>
          </a:graphicData>
        </a:graphic>
      </p:graphicFrame>
      <p:graphicFrame>
        <p:nvGraphicFramePr>
          <p:cNvPr id="4" name="Table 3">
            <a:extLst>
              <a:ext uri="{FF2B5EF4-FFF2-40B4-BE49-F238E27FC236}">
                <a16:creationId xmlns:a16="http://schemas.microsoft.com/office/drawing/2014/main" id="{865AF372-A0F4-4DE5-A651-1F53239F5688}"/>
              </a:ext>
            </a:extLst>
          </p:cNvPr>
          <p:cNvGraphicFramePr>
            <a:graphicFrameLocks noGrp="1"/>
          </p:cNvGraphicFramePr>
          <p:nvPr>
            <p:extLst>
              <p:ext uri="{D42A27DB-BD31-4B8C-83A1-F6EECF244321}">
                <p14:modId xmlns:p14="http://schemas.microsoft.com/office/powerpoint/2010/main" val="4172623035"/>
              </p:ext>
            </p:extLst>
          </p:nvPr>
        </p:nvGraphicFramePr>
        <p:xfrm>
          <a:off x="5086350" y="2408127"/>
          <a:ext cx="6096001" cy="1568450"/>
        </p:xfrm>
        <a:graphic>
          <a:graphicData uri="http://schemas.openxmlformats.org/drawingml/2006/table">
            <a:tbl>
              <a:tblPr/>
              <a:tblGrid>
                <a:gridCol w="465512">
                  <a:extLst>
                    <a:ext uri="{9D8B030D-6E8A-4147-A177-3AD203B41FA5}">
                      <a16:colId xmlns:a16="http://schemas.microsoft.com/office/drawing/2014/main" val="2466818201"/>
                    </a:ext>
                  </a:extLst>
                </a:gridCol>
                <a:gridCol w="620685">
                  <a:extLst>
                    <a:ext uri="{9D8B030D-6E8A-4147-A177-3AD203B41FA5}">
                      <a16:colId xmlns:a16="http://schemas.microsoft.com/office/drawing/2014/main" val="2017154531"/>
                    </a:ext>
                  </a:extLst>
                </a:gridCol>
                <a:gridCol w="412313">
                  <a:extLst>
                    <a:ext uri="{9D8B030D-6E8A-4147-A177-3AD203B41FA5}">
                      <a16:colId xmlns:a16="http://schemas.microsoft.com/office/drawing/2014/main" val="191238772"/>
                    </a:ext>
                  </a:extLst>
                </a:gridCol>
                <a:gridCol w="465512">
                  <a:extLst>
                    <a:ext uri="{9D8B030D-6E8A-4147-A177-3AD203B41FA5}">
                      <a16:colId xmlns:a16="http://schemas.microsoft.com/office/drawing/2014/main" val="2959093012"/>
                    </a:ext>
                  </a:extLst>
                </a:gridCol>
                <a:gridCol w="762554">
                  <a:extLst>
                    <a:ext uri="{9D8B030D-6E8A-4147-A177-3AD203B41FA5}">
                      <a16:colId xmlns:a16="http://schemas.microsoft.com/office/drawing/2014/main" val="2979673330"/>
                    </a:ext>
                  </a:extLst>
                </a:gridCol>
                <a:gridCol w="815756">
                  <a:extLst>
                    <a:ext uri="{9D8B030D-6E8A-4147-A177-3AD203B41FA5}">
                      <a16:colId xmlns:a16="http://schemas.microsoft.com/office/drawing/2014/main" val="389038743"/>
                    </a:ext>
                  </a:extLst>
                </a:gridCol>
                <a:gridCol w="691618">
                  <a:extLst>
                    <a:ext uri="{9D8B030D-6E8A-4147-A177-3AD203B41FA5}">
                      <a16:colId xmlns:a16="http://schemas.microsoft.com/office/drawing/2014/main" val="2252945615"/>
                    </a:ext>
                  </a:extLst>
                </a:gridCol>
                <a:gridCol w="1046295">
                  <a:extLst>
                    <a:ext uri="{9D8B030D-6E8A-4147-A177-3AD203B41FA5}">
                      <a16:colId xmlns:a16="http://schemas.microsoft.com/office/drawing/2014/main" val="3116030566"/>
                    </a:ext>
                  </a:extLst>
                </a:gridCol>
                <a:gridCol w="815756">
                  <a:extLst>
                    <a:ext uri="{9D8B030D-6E8A-4147-A177-3AD203B41FA5}">
                      <a16:colId xmlns:a16="http://schemas.microsoft.com/office/drawing/2014/main" val="4024563530"/>
                    </a:ext>
                  </a:extLst>
                </a:gridCol>
              </a:tblGrid>
              <a:tr h="313690">
                <a:tc>
                  <a:txBody>
                    <a:bodyPr/>
                    <a:lstStyle/>
                    <a:p>
                      <a:pPr algn="ctr" fontAlgn="b"/>
                      <a:r>
                        <a:rPr lang="en-US" sz="1000" b="0" i="0" u="none" strike="noStrike">
                          <a:effectLst/>
                          <a:latin typeface="Arial" panose="020B0604020202020204" pitchFamily="34" charset="0"/>
                        </a:rPr>
                        <a:t>year</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month</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day</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hour</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member</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weekend</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season</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temperature</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dewpoint</a:t>
                      </a:r>
                    </a:p>
                  </a:txBody>
                  <a:tcPr marL="9525" marR="9525" marT="9525" marB="0" anchor="b">
                    <a:lnL>
                      <a:noFill/>
                    </a:lnL>
                    <a:lnR>
                      <a:noFill/>
                    </a:lnR>
                    <a:lnT>
                      <a:noFill/>
                    </a:lnT>
                    <a:lnB>
                      <a:noFill/>
                    </a:lnB>
                  </a:tcPr>
                </a:tc>
                <a:extLst>
                  <a:ext uri="{0D108BD9-81ED-4DB2-BD59-A6C34878D82A}">
                    <a16:rowId xmlns:a16="http://schemas.microsoft.com/office/drawing/2014/main" val="2021318266"/>
                  </a:ext>
                </a:extLst>
              </a:tr>
              <a:tr h="313690">
                <a:tc>
                  <a:txBody>
                    <a:bodyPr/>
                    <a:lstStyle/>
                    <a:p>
                      <a:pPr algn="ctr" fontAlgn="b"/>
                      <a:r>
                        <a:rPr lang="en-US" sz="1000" b="0" i="0" u="none" strike="noStrike">
                          <a:effectLst/>
                          <a:latin typeface="Arial" panose="020B0604020202020204" pitchFamily="34" charset="0"/>
                        </a:rPr>
                        <a:t>2016</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80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fall</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18.33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65</a:t>
                      </a:r>
                    </a:p>
                  </a:txBody>
                  <a:tcPr marL="9525" marR="9525" marT="9525" marB="0" anchor="b">
                    <a:lnL>
                      <a:noFill/>
                    </a:lnL>
                    <a:lnR>
                      <a:noFill/>
                    </a:lnR>
                    <a:lnT>
                      <a:noFill/>
                    </a:lnT>
                    <a:lnB>
                      <a:noFill/>
                    </a:lnB>
                  </a:tcPr>
                </a:tc>
                <a:extLst>
                  <a:ext uri="{0D108BD9-81ED-4DB2-BD59-A6C34878D82A}">
                    <a16:rowId xmlns:a16="http://schemas.microsoft.com/office/drawing/2014/main" val="350257097"/>
                  </a:ext>
                </a:extLst>
              </a:tr>
              <a:tr h="313690">
                <a:tc>
                  <a:txBody>
                    <a:bodyPr/>
                    <a:lstStyle/>
                    <a:p>
                      <a:pPr algn="ctr" fontAlgn="b"/>
                      <a:r>
                        <a:rPr lang="en-US" sz="1000" b="0" i="0" u="none" strike="noStrike">
                          <a:effectLst/>
                          <a:latin typeface="Arial" panose="020B0604020202020204" pitchFamily="34" charset="0"/>
                        </a:rPr>
                        <a:t>2016</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53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fall</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17.78</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64</a:t>
                      </a:r>
                    </a:p>
                  </a:txBody>
                  <a:tcPr marL="9525" marR="9525" marT="9525" marB="0" anchor="b">
                    <a:lnL>
                      <a:noFill/>
                    </a:lnL>
                    <a:lnR>
                      <a:noFill/>
                    </a:lnR>
                    <a:lnT>
                      <a:noFill/>
                    </a:lnT>
                    <a:lnB>
                      <a:noFill/>
                    </a:lnB>
                  </a:tcPr>
                </a:tc>
                <a:extLst>
                  <a:ext uri="{0D108BD9-81ED-4DB2-BD59-A6C34878D82A}">
                    <a16:rowId xmlns:a16="http://schemas.microsoft.com/office/drawing/2014/main" val="3267727587"/>
                  </a:ext>
                </a:extLst>
              </a:tr>
              <a:tr h="313690">
                <a:tc>
                  <a:txBody>
                    <a:bodyPr/>
                    <a:lstStyle/>
                    <a:p>
                      <a:pPr algn="ctr" fontAlgn="b"/>
                      <a:r>
                        <a:rPr lang="en-US" sz="1000" b="0" i="0" u="none" strike="noStrike">
                          <a:effectLst/>
                          <a:latin typeface="Arial" panose="020B0604020202020204" pitchFamily="34" charset="0"/>
                        </a:rPr>
                        <a:t>2016</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2</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27</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fall</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17.78</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64</a:t>
                      </a:r>
                    </a:p>
                  </a:txBody>
                  <a:tcPr marL="9525" marR="9525" marT="9525" marB="0" anchor="b">
                    <a:lnL>
                      <a:noFill/>
                    </a:lnL>
                    <a:lnR>
                      <a:noFill/>
                    </a:lnR>
                    <a:lnT>
                      <a:noFill/>
                    </a:lnT>
                    <a:lnB>
                      <a:noFill/>
                    </a:lnB>
                  </a:tcPr>
                </a:tc>
                <a:extLst>
                  <a:ext uri="{0D108BD9-81ED-4DB2-BD59-A6C34878D82A}">
                    <a16:rowId xmlns:a16="http://schemas.microsoft.com/office/drawing/2014/main" val="2760942196"/>
                  </a:ext>
                </a:extLst>
              </a:tr>
              <a:tr h="313690">
                <a:tc>
                  <a:txBody>
                    <a:bodyPr/>
                    <a:lstStyle/>
                    <a:p>
                      <a:pPr algn="ctr" fontAlgn="b"/>
                      <a:r>
                        <a:rPr lang="en-US" sz="1000" b="0" i="0" u="none" strike="noStrike">
                          <a:effectLst/>
                          <a:latin typeface="Arial" panose="020B0604020202020204" pitchFamily="34" charset="0"/>
                        </a:rPr>
                        <a:t>2016</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10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20</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fall</a:t>
                      </a:r>
                    </a:p>
                  </a:txBody>
                  <a:tcPr marL="9525" marR="9525" marT="9525" marB="0" anchor="b">
                    <a:lnL>
                      <a:noFill/>
                    </a:lnL>
                    <a:lnR>
                      <a:noFill/>
                    </a:lnR>
                    <a:lnT>
                      <a:noFill/>
                    </a:lnT>
                    <a:lnB>
                      <a:noFill/>
                    </a:lnB>
                  </a:tcPr>
                </a:tc>
                <a:tc>
                  <a:txBody>
                    <a:bodyPr/>
                    <a:lstStyle/>
                    <a:p>
                      <a:pPr algn="ctr" fontAlgn="b"/>
                      <a:r>
                        <a:rPr lang="en-US" sz="1000" b="0" i="0" u="none" strike="noStrike">
                          <a:effectLst/>
                          <a:latin typeface="Arial" panose="020B0604020202020204" pitchFamily="34" charset="0"/>
                        </a:rPr>
                        <a:t>17.78</a:t>
                      </a:r>
                    </a:p>
                  </a:txBody>
                  <a:tcPr marL="9525" marR="9525" marT="9525" marB="0" anchor="b">
                    <a:lnL>
                      <a:noFill/>
                    </a:lnL>
                    <a:lnR>
                      <a:noFill/>
                    </a:lnR>
                    <a:lnT>
                      <a:noFill/>
                    </a:lnT>
                    <a:lnB>
                      <a:noFill/>
                    </a:lnB>
                  </a:tcPr>
                </a:tc>
                <a:tc>
                  <a:txBody>
                    <a:bodyPr/>
                    <a:lstStyle/>
                    <a:p>
                      <a:pPr algn="ctr" fontAlgn="b"/>
                      <a:r>
                        <a:rPr lang="en-US" sz="1000" b="0" i="0" u="none" strike="noStrike" dirty="0">
                          <a:effectLst/>
                          <a:latin typeface="Arial" panose="020B0604020202020204" pitchFamily="34" charset="0"/>
                        </a:rPr>
                        <a:t>64</a:t>
                      </a:r>
                    </a:p>
                  </a:txBody>
                  <a:tcPr marL="9525" marR="9525" marT="9525" marB="0" anchor="b">
                    <a:lnL>
                      <a:noFill/>
                    </a:lnL>
                    <a:lnR>
                      <a:noFill/>
                    </a:lnR>
                    <a:lnT>
                      <a:noFill/>
                    </a:lnT>
                    <a:lnB>
                      <a:noFill/>
                    </a:lnB>
                  </a:tcPr>
                </a:tc>
                <a:extLst>
                  <a:ext uri="{0D108BD9-81ED-4DB2-BD59-A6C34878D82A}">
                    <a16:rowId xmlns:a16="http://schemas.microsoft.com/office/drawing/2014/main" val="1208492510"/>
                  </a:ext>
                </a:extLst>
              </a:tr>
            </a:tbl>
          </a:graphicData>
        </a:graphic>
      </p:graphicFrame>
    </p:spTree>
    <p:extLst>
      <p:ext uri="{BB962C8B-B14F-4D97-AF65-F5344CB8AC3E}">
        <p14:creationId xmlns:p14="http://schemas.microsoft.com/office/powerpoint/2010/main" val="18178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A6B605E-B973-41C3-92CD-B85E8E91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1"/>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479DED-3B15-454E-8947-A6AA28647266}"/>
              </a:ext>
            </a:extLst>
          </p:cNvPr>
          <p:cNvSpPr>
            <a:spLocks noGrp="1"/>
          </p:cNvSpPr>
          <p:nvPr>
            <p:ph type="title"/>
          </p:nvPr>
        </p:nvSpPr>
        <p:spPr>
          <a:xfrm>
            <a:off x="1888160" y="1833395"/>
            <a:ext cx="2998019" cy="1978950"/>
          </a:xfrm>
        </p:spPr>
        <p:txBody>
          <a:bodyPr vert="horz" lIns="91440" tIns="45720" rIns="91440" bIns="45720" rtlCol="0" anchor="b">
            <a:normAutofit/>
          </a:bodyPr>
          <a:lstStyle/>
          <a:p>
            <a:pPr algn="ctr"/>
            <a:r>
              <a:rPr lang="en-US" kern="1200" cap="all" spc="300" baseline="0" dirty="0">
                <a:solidFill>
                  <a:schemeClr val="bg2"/>
                </a:solidFill>
                <a:latin typeface="+mj-lt"/>
                <a:ea typeface="+mj-ea"/>
                <a:cs typeface="+mj-cs"/>
              </a:rPr>
              <a:t>Key Words</a:t>
            </a:r>
          </a:p>
        </p:txBody>
      </p:sp>
      <p:pic>
        <p:nvPicPr>
          <p:cNvPr id="9" name="Content Placeholder 8">
            <a:extLst>
              <a:ext uri="{FF2B5EF4-FFF2-40B4-BE49-F238E27FC236}">
                <a16:creationId xmlns:a16="http://schemas.microsoft.com/office/drawing/2014/main" id="{B5BA8E91-110C-427C-89E0-E3FF0C8C628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945" t="13471" r="28863" b="14240"/>
          <a:stretch/>
        </p:blipFill>
        <p:spPr>
          <a:xfrm>
            <a:off x="5402739" y="348107"/>
            <a:ext cx="6786448" cy="6509893"/>
          </a:xfrm>
          <a:prstGeom prst="rect">
            <a:avLst/>
          </a:prstGeom>
        </p:spPr>
      </p:pic>
    </p:spTree>
    <p:extLst>
      <p:ext uri="{BB962C8B-B14F-4D97-AF65-F5344CB8AC3E}">
        <p14:creationId xmlns:p14="http://schemas.microsoft.com/office/powerpoint/2010/main" val="2741707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3221A-2FD2-4570-81F7-1B871A42AF4F}"/>
              </a:ext>
            </a:extLst>
          </p:cNvPr>
          <p:cNvSpPr>
            <a:spLocks noGrp="1"/>
          </p:cNvSpPr>
          <p:nvPr>
            <p:ph type="title"/>
          </p:nvPr>
        </p:nvSpPr>
        <p:spPr>
          <a:xfrm>
            <a:off x="685800" y="701040"/>
            <a:ext cx="3390900" cy="5486400"/>
          </a:xfrm>
        </p:spPr>
        <p:txBody>
          <a:bodyPr anchor="ctr">
            <a:normAutofit/>
          </a:bodyPr>
          <a:lstStyle/>
          <a:p>
            <a:pPr algn="ctr"/>
            <a:r>
              <a:rPr lang="en-US"/>
              <a:t>Key insights and assumptions</a:t>
            </a:r>
          </a:p>
        </p:txBody>
      </p:sp>
      <p:graphicFrame>
        <p:nvGraphicFramePr>
          <p:cNvPr id="14" name="Content Placeholder 2">
            <a:extLst>
              <a:ext uri="{FF2B5EF4-FFF2-40B4-BE49-F238E27FC236}">
                <a16:creationId xmlns:a16="http://schemas.microsoft.com/office/drawing/2014/main" id="{FC1C33A4-C8E4-4CF1-9200-E5D7796B9D4D}"/>
              </a:ext>
            </a:extLst>
          </p:cNvPr>
          <p:cNvGraphicFramePr>
            <a:graphicFrameLocks noGrp="1"/>
          </p:cNvGraphicFramePr>
          <p:nvPr>
            <p:ph idx="1"/>
            <p:extLst>
              <p:ext uri="{D42A27DB-BD31-4B8C-83A1-F6EECF244321}">
                <p14:modId xmlns:p14="http://schemas.microsoft.com/office/powerpoint/2010/main" val="1147462669"/>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5216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67">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9">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F4DED-E967-4369-837E-AC766E1A4CF4}"/>
              </a:ext>
            </a:extLst>
          </p:cNvPr>
          <p:cNvSpPr>
            <a:spLocks noGrp="1"/>
          </p:cNvSpPr>
          <p:nvPr>
            <p:ph type="title"/>
          </p:nvPr>
        </p:nvSpPr>
        <p:spPr>
          <a:xfrm>
            <a:off x="1880383" y="1972344"/>
            <a:ext cx="3048000" cy="1840001"/>
          </a:xfrm>
        </p:spPr>
        <p:txBody>
          <a:bodyPr vert="horz" lIns="91440" tIns="45720" rIns="91440" bIns="45720" rtlCol="0" anchor="b">
            <a:normAutofit/>
          </a:bodyPr>
          <a:lstStyle/>
          <a:p>
            <a:pPr algn="ctr"/>
            <a:r>
              <a:rPr lang="en-US" sz="3000" kern="1200" cap="all" spc="300" baseline="0">
                <a:solidFill>
                  <a:schemeClr val="bg2"/>
                </a:solidFill>
                <a:latin typeface="+mj-lt"/>
                <a:ea typeface="+mj-ea"/>
                <a:cs typeface="+mj-cs"/>
              </a:rPr>
              <a:t>Analysis of demand based on season</a:t>
            </a:r>
          </a:p>
        </p:txBody>
      </p:sp>
      <p:pic>
        <p:nvPicPr>
          <p:cNvPr id="63" name="Graphic 62">
            <a:extLst>
              <a:ext uri="{FF2B5EF4-FFF2-40B4-BE49-F238E27FC236}">
                <a16:creationId xmlns:a16="http://schemas.microsoft.com/office/drawing/2014/main" id="{ED98821B-B898-4E7A-B63A-48DC50F61E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09212"/>
            <a:ext cx="5410200" cy="2459181"/>
          </a:xfrm>
          <a:prstGeom prst="rect">
            <a:avLst/>
          </a:prstGeom>
        </p:spPr>
      </p:pic>
      <p:pic>
        <p:nvPicPr>
          <p:cNvPr id="49" name="Content Placeholder 48">
            <a:extLst>
              <a:ext uri="{FF2B5EF4-FFF2-40B4-BE49-F238E27FC236}">
                <a16:creationId xmlns:a16="http://schemas.microsoft.com/office/drawing/2014/main" id="{6E4E36D7-03A0-4412-933D-DB14ABDC021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3589606"/>
            <a:ext cx="5410199" cy="2459181"/>
          </a:xfrm>
          <a:prstGeom prst="rect">
            <a:avLst/>
          </a:prstGeom>
        </p:spPr>
      </p:pic>
    </p:spTree>
    <p:extLst>
      <p:ext uri="{BB962C8B-B14F-4D97-AF65-F5344CB8AC3E}">
        <p14:creationId xmlns:p14="http://schemas.microsoft.com/office/powerpoint/2010/main" val="6895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2E216-1101-4CA9-97E4-6A590AFBA452}"/>
              </a:ext>
            </a:extLst>
          </p:cNvPr>
          <p:cNvSpPr>
            <a:spLocks noGrp="1"/>
          </p:cNvSpPr>
          <p:nvPr>
            <p:ph type="title"/>
          </p:nvPr>
        </p:nvSpPr>
        <p:spPr>
          <a:xfrm>
            <a:off x="685800" y="701040"/>
            <a:ext cx="3390900" cy="5486400"/>
          </a:xfrm>
        </p:spPr>
        <p:txBody>
          <a:bodyPr anchor="ctr">
            <a:normAutofit/>
          </a:bodyPr>
          <a:lstStyle/>
          <a:p>
            <a:pPr algn="ctr"/>
            <a:r>
              <a:rPr lang="en-US" kern="1200" cap="all" spc="300" baseline="0">
                <a:latin typeface="+mj-lt"/>
                <a:ea typeface="+mj-ea"/>
                <a:cs typeface="+mj-cs"/>
              </a:rPr>
              <a:t>Analysis of demand based on season</a:t>
            </a:r>
            <a:endParaRPr lang="en-US"/>
          </a:p>
        </p:txBody>
      </p:sp>
      <p:graphicFrame>
        <p:nvGraphicFramePr>
          <p:cNvPr id="12" name="Content Placeholder 2">
            <a:extLst>
              <a:ext uri="{FF2B5EF4-FFF2-40B4-BE49-F238E27FC236}">
                <a16:creationId xmlns:a16="http://schemas.microsoft.com/office/drawing/2014/main" id="{819F05E0-194B-4BE8-8A30-BA195C2AE3DD}"/>
              </a:ext>
            </a:extLst>
          </p:cNvPr>
          <p:cNvGraphicFramePr>
            <a:graphicFrameLocks noGrp="1"/>
          </p:cNvGraphicFramePr>
          <p:nvPr>
            <p:ph idx="1"/>
            <p:extLst>
              <p:ext uri="{D42A27DB-BD31-4B8C-83A1-F6EECF244321}">
                <p14:modId xmlns:p14="http://schemas.microsoft.com/office/powerpoint/2010/main" val="3575058390"/>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6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4">
            <a:extLst>
              <a:ext uri="{FF2B5EF4-FFF2-40B4-BE49-F238E27FC236}">
                <a16:creationId xmlns:a16="http://schemas.microsoft.com/office/drawing/2014/main" id="{C69E4C79-4A25-4DCA-9CC1-94147A10E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6">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7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D6925-6199-435C-9505-082BCC8FB618}"/>
              </a:ext>
            </a:extLst>
          </p:cNvPr>
          <p:cNvSpPr>
            <a:spLocks noGrp="1"/>
          </p:cNvSpPr>
          <p:nvPr>
            <p:ph type="title"/>
          </p:nvPr>
        </p:nvSpPr>
        <p:spPr>
          <a:xfrm>
            <a:off x="6096000" y="454393"/>
            <a:ext cx="5393824" cy="1088305"/>
          </a:xfrm>
        </p:spPr>
        <p:txBody>
          <a:bodyPr>
            <a:normAutofit/>
          </a:bodyPr>
          <a:lstStyle/>
          <a:p>
            <a:pPr algn="ctr"/>
            <a:r>
              <a:rPr lang="en-US" sz="2200"/>
              <a:t>Total days with good/bad weather condition</a:t>
            </a:r>
          </a:p>
        </p:txBody>
      </p:sp>
      <p:pic>
        <p:nvPicPr>
          <p:cNvPr id="19" name="Graphic 18">
            <a:extLst>
              <a:ext uri="{FF2B5EF4-FFF2-40B4-BE49-F238E27FC236}">
                <a16:creationId xmlns:a16="http://schemas.microsoft.com/office/drawing/2014/main" id="{88555525-664B-4FC3-B8CA-B1222B0BF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053041"/>
            <a:ext cx="4076700" cy="1853045"/>
          </a:xfrm>
          <a:prstGeom prst="rect">
            <a:avLst/>
          </a:prstGeom>
        </p:spPr>
      </p:pic>
      <p:pic>
        <p:nvPicPr>
          <p:cNvPr id="17" name="Content Placeholder 16">
            <a:extLst>
              <a:ext uri="{FF2B5EF4-FFF2-40B4-BE49-F238E27FC236}">
                <a16:creationId xmlns:a16="http://schemas.microsoft.com/office/drawing/2014/main" id="{25073226-2E65-4F19-9F27-97A44D983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799" y="3951913"/>
            <a:ext cx="4076700" cy="1853045"/>
          </a:xfrm>
          <a:prstGeom prst="rect">
            <a:avLst/>
          </a:prstGeom>
        </p:spPr>
      </p:pic>
      <p:sp>
        <p:nvSpPr>
          <p:cNvPr id="25" name="Content Placeholder 24">
            <a:extLst>
              <a:ext uri="{FF2B5EF4-FFF2-40B4-BE49-F238E27FC236}">
                <a16:creationId xmlns:a16="http://schemas.microsoft.com/office/drawing/2014/main" id="{142A71BE-58F9-4329-8783-52AD314989BF}"/>
              </a:ext>
            </a:extLst>
          </p:cNvPr>
          <p:cNvSpPr>
            <a:spLocks noGrp="1"/>
          </p:cNvSpPr>
          <p:nvPr>
            <p:ph idx="1"/>
          </p:nvPr>
        </p:nvSpPr>
        <p:spPr>
          <a:xfrm>
            <a:off x="6002503" y="1829349"/>
            <a:ext cx="5487321" cy="4459255"/>
          </a:xfrm>
        </p:spPr>
        <p:txBody>
          <a:bodyPr>
            <a:normAutofit/>
          </a:bodyPr>
          <a:lstStyle/>
          <a:p>
            <a:r>
              <a:rPr lang="en-US" dirty="0"/>
              <a:t>Comparing both 2018 and 2017, we can see that it had almost double of very windy or rainy days,</a:t>
            </a:r>
          </a:p>
          <a:p>
            <a:r>
              <a:rPr lang="en-US" dirty="0"/>
              <a:t>We have less fair (1) conditions than “mostly cloud” (2), yet we have more bikes rented on fair conditions</a:t>
            </a:r>
          </a:p>
          <a:p>
            <a:r>
              <a:rPr lang="en-US" dirty="0"/>
              <a:t>Truly showing that good weather increases rentals, and since we can’t control the weather, we have to find incentives to increase rentals on bad days</a:t>
            </a:r>
          </a:p>
        </p:txBody>
      </p:sp>
    </p:spTree>
    <p:extLst>
      <p:ext uri="{BB962C8B-B14F-4D97-AF65-F5344CB8AC3E}">
        <p14:creationId xmlns:p14="http://schemas.microsoft.com/office/powerpoint/2010/main" val="1800382484"/>
      </p:ext>
    </p:extLst>
  </p:cSld>
  <p:clrMapOvr>
    <a:masterClrMapping/>
  </p:clrMapOvr>
</p:sld>
</file>

<file path=ppt/theme/theme1.xml><?xml version="1.0" encoding="utf-8"?>
<a:theme xmlns:a="http://schemas.openxmlformats.org/drawingml/2006/main" name="ClassicFrameVTI">
  <a:themeElements>
    <a:clrScheme name="AnalogousFromRegularSeedLeftStep">
      <a:dk1>
        <a:srgbClr val="000000"/>
      </a:dk1>
      <a:lt1>
        <a:srgbClr val="FFFFFF"/>
      </a:lt1>
      <a:dk2>
        <a:srgbClr val="301B2B"/>
      </a:dk2>
      <a:lt2>
        <a:srgbClr val="F0F1F3"/>
      </a:lt2>
      <a:accent1>
        <a:srgbClr val="B1A11F"/>
      </a:accent1>
      <a:accent2>
        <a:srgbClr val="D57117"/>
      </a:accent2>
      <a:accent3>
        <a:srgbClr val="E73429"/>
      </a:accent3>
      <a:accent4>
        <a:srgbClr val="D5175B"/>
      </a:accent4>
      <a:accent5>
        <a:srgbClr val="E729BC"/>
      </a:accent5>
      <a:accent6>
        <a:srgbClr val="B117D5"/>
      </a:accent6>
      <a:hlink>
        <a:srgbClr val="5763C7"/>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3006</TotalTime>
  <Words>2056</Words>
  <Application>Microsoft Office PowerPoint</Application>
  <PresentationFormat>Widescreen</PresentationFormat>
  <Paragraphs>241</Paragraphs>
  <Slides>35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Gill Sans MT</vt:lpstr>
      <vt:lpstr>Goudy Old Style</vt:lpstr>
      <vt:lpstr>ClassicFrameVTI</vt:lpstr>
      <vt:lpstr>Capital Bikeshare Network Expansion</vt:lpstr>
      <vt:lpstr>The Three “w”</vt:lpstr>
      <vt:lpstr>The Three “w”</vt:lpstr>
      <vt:lpstr>The Three “w”</vt:lpstr>
      <vt:lpstr>Key Words</vt:lpstr>
      <vt:lpstr>Key insights and assumptions</vt:lpstr>
      <vt:lpstr>Analysis of demand based on season</vt:lpstr>
      <vt:lpstr>Analysis of demand based on season</vt:lpstr>
      <vt:lpstr>Total days with good/bad weather condition</vt:lpstr>
      <vt:lpstr>Monthly seasonal data</vt:lpstr>
      <vt:lpstr>Monthly members vs casuals</vt:lpstr>
      <vt:lpstr>Hourly patterns vs weather conditions</vt:lpstr>
      <vt:lpstr>Temperature &amp; rentals</vt:lpstr>
      <vt:lpstr>Hourly Data per year</vt:lpstr>
      <vt:lpstr>Weekend bike rentals</vt:lpstr>
      <vt:lpstr>WeekDay/End Hourly Patterns</vt:lpstr>
      <vt:lpstr>Weekday/End Hourly Patterns</vt:lpstr>
      <vt:lpstr>Feature correlation </vt:lpstr>
      <vt:lpstr>Correlation of features</vt:lpstr>
      <vt:lpstr>Pair plot between features</vt:lpstr>
      <vt:lpstr>Storytelling resultant on model</vt:lpstr>
      <vt:lpstr>Linear regression</vt:lpstr>
      <vt:lpstr>Machine Learning Prediction</vt:lpstr>
      <vt:lpstr>Hyperparameter optimization</vt:lpstr>
      <vt:lpstr>Gradient boosting regressor</vt:lpstr>
      <vt:lpstr>Machine Learning Using All Features</vt:lpstr>
      <vt:lpstr>What to do with current model </vt:lpstr>
      <vt:lpstr>Principal component analysis (PCA) &amp; t-distributed stochastic neighboring entities (t-sne)</vt:lpstr>
      <vt:lpstr>Mathematics behind Principal component analysis</vt:lpstr>
      <vt:lpstr>Mathematics behind t-distributed stochastic neighboring entities (t-sne)</vt:lpstr>
      <vt:lpstr>Pca and tsne feature selection </vt:lpstr>
      <vt:lpstr>PCA with three features</vt:lpstr>
      <vt:lpstr>In conclusion</vt:lpstr>
      <vt:lpstr>In conclusion</vt:lpstr>
      <vt:lpstr>Steps to running notebook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Capital Bikeshare Network Expansion</dc:title>
  <dc:creator>Yousef Badawy</dc:creator>
  <cp:lastModifiedBy>Yousef Badawy</cp:lastModifiedBy>
  <cp:revision>4</cp:revision>
  <dcterms:created xsi:type="dcterms:W3CDTF">2021-10-03T14:04:00Z</dcterms:created>
  <dcterms:modified xsi:type="dcterms:W3CDTF">2021-10-06T02:20:53Z</dcterms:modified>
</cp:coreProperties>
</file>